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2040513" cy="45299313"/>
  <p:notesSz cx="9915525" cy="143430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900" i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900" i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900" i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900" i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900" i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900" i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900" i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900" i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900" i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6583" userDrawn="1">
          <p15:clr>
            <a:srgbClr val="A4A3A4"/>
          </p15:clr>
        </p15:guide>
        <p15:guide id="2" pos="99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2F52"/>
    <a:srgbClr val="60223B"/>
    <a:srgbClr val="FFFF00"/>
    <a:srgbClr val="A4E0FE"/>
    <a:srgbClr val="93C9FF"/>
    <a:srgbClr val="800080"/>
    <a:srgbClr val="DDDDDD"/>
    <a:srgbClr val="B9687A"/>
    <a:srgbClr val="CD9DA7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20513" autoAdjust="0"/>
    <p:restoredTop sz="95398" autoAdjust="0"/>
  </p:normalViewPr>
  <p:slideViewPr>
    <p:cSldViewPr snapToGrid="0">
      <p:cViewPr>
        <p:scale>
          <a:sx n="25" d="100"/>
          <a:sy n="25" d="100"/>
        </p:scale>
        <p:origin x="1128" y="-4290"/>
      </p:cViewPr>
      <p:guideLst>
        <p:guide orient="horz" pos="26583"/>
        <p:guide pos="99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04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8" y="9"/>
            <a:ext cx="4264913" cy="66291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3566" tIns="66786" rIns="133566" bIns="66786" numCol="1" anchor="t" anchorCtr="0" compatLnSpc="1">
            <a:prstTxWarp prst="textNoShape">
              <a:avLst/>
            </a:prstTxWarp>
          </a:bodyPr>
          <a:lstStyle>
            <a:lvl1pPr defTabSz="1336111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700" b="1" i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10977" y="9"/>
            <a:ext cx="4268083" cy="66291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3566" tIns="66786" rIns="133566" bIns="66786" numCol="1" anchor="t" anchorCtr="0" compatLnSpc="1">
            <a:prstTxWarp prst="textNoShape">
              <a:avLst/>
            </a:prstTxWarp>
          </a:bodyPr>
          <a:lstStyle>
            <a:lvl1pPr algn="r" defTabSz="1336111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700" b="1" i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8" y="13640507"/>
            <a:ext cx="4264913" cy="66767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3566" tIns="66786" rIns="133566" bIns="66786" numCol="1" anchor="b" anchorCtr="0" compatLnSpc="1">
            <a:prstTxWarp prst="textNoShape">
              <a:avLst/>
            </a:prstTxWarp>
          </a:bodyPr>
          <a:lstStyle>
            <a:lvl1pPr defTabSz="1336111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700" b="1" i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10977" y="13640507"/>
            <a:ext cx="4268083" cy="66767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3566" tIns="66786" rIns="133566" bIns="66786" numCol="1" anchor="b" anchorCtr="0" compatLnSpc="1">
            <a:prstTxWarp prst="textNoShape">
              <a:avLst/>
            </a:prstTxWarp>
          </a:bodyPr>
          <a:lstStyle>
            <a:lvl1pPr algn="r" defTabSz="1336111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700" b="1" i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574A6C54-1783-43FC-ABFD-78E021AD28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71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7858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057525" y="1074738"/>
            <a:ext cx="3800475" cy="5373687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921" y="6806773"/>
            <a:ext cx="7933691" cy="64578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2459" tIns="66226" rIns="132459" bIns="66226"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3475" y="14071600"/>
            <a:ext cx="27233563" cy="97107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5363" y="25669875"/>
            <a:ext cx="22429787" cy="115760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60A02-6B23-45CE-A2E4-483E4A002B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66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6F923-ACFF-4F85-802B-5BD4699728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1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829838" y="4027488"/>
            <a:ext cx="6807200" cy="362378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03475" y="4027488"/>
            <a:ext cx="20273963" cy="362378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D8318-BB5E-4A25-ACE0-2FBC18E84E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65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7DF1F-9BD1-432A-B592-927CCD7A97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54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0475" y="29108400"/>
            <a:ext cx="27235150" cy="89979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0475" y="19199225"/>
            <a:ext cx="27235150" cy="9909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677B7-9754-467B-9411-56DE19A2AF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4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03475" y="13087350"/>
            <a:ext cx="13539788" cy="2717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095663" y="13087350"/>
            <a:ext cx="13541375" cy="2717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842850-F4BF-459E-9CAE-4BB014DE69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5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1788" y="1814513"/>
            <a:ext cx="28836937" cy="75501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1788" y="10139363"/>
            <a:ext cx="14157325" cy="42259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01788" y="14365288"/>
            <a:ext cx="14157325" cy="261000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76638" y="10139363"/>
            <a:ext cx="14162087" cy="42259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76638" y="14365288"/>
            <a:ext cx="14162087" cy="261000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79B08-E1C2-4DB8-9556-B25EAC8393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40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45077-8D57-4EB6-A087-BA1F4B61EC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9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2E5B86-D419-4FF6-AF3E-7535EE020D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78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1788" y="1803400"/>
            <a:ext cx="10541000" cy="76755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26963" y="1803400"/>
            <a:ext cx="17911762" cy="386619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1788" y="9478963"/>
            <a:ext cx="10541000" cy="30986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CB48A8-A330-4AE3-9856-FE1B7BF9D4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40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0150" y="31710313"/>
            <a:ext cx="19224625" cy="37433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80150" y="4048125"/>
            <a:ext cx="19224625" cy="271795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0150" y="35453638"/>
            <a:ext cx="19224625" cy="53165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815AB-258C-486D-8299-59EC9792C1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35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03475" y="4027488"/>
            <a:ext cx="27233563" cy="755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9088" tIns="158750" rIns="319088" bIns="1587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03475" y="13087350"/>
            <a:ext cx="27233563" cy="271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9088" tIns="158750" rIns="319088" bIns="1587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03475" y="41271825"/>
            <a:ext cx="6675438" cy="302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19088" tIns="158750" rIns="319088" bIns="158750" numCol="1" anchor="ctr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900" i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947400" y="41271825"/>
            <a:ext cx="10145713" cy="302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19088" tIns="158750" rIns="319088" bIns="15875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900" i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961600" y="41271825"/>
            <a:ext cx="6675438" cy="302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19088" tIns="158750" rIns="319088" bIns="15875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900" i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0124254C-BDA8-4FCC-9EAA-2A02ED2164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066213" rtl="0" eaLnBrk="0" fontAlgn="base" hangingPunct="0">
        <a:spcBef>
          <a:spcPct val="0"/>
        </a:spcBef>
        <a:spcAft>
          <a:spcPct val="0"/>
        </a:spcAft>
        <a:defRPr sz="149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066213" rtl="0" eaLnBrk="0" fontAlgn="base" hangingPunct="0">
        <a:spcBef>
          <a:spcPct val="0"/>
        </a:spcBef>
        <a:spcAft>
          <a:spcPct val="0"/>
        </a:spcAft>
        <a:defRPr sz="14900">
          <a:solidFill>
            <a:schemeClr val="tx2"/>
          </a:solidFill>
          <a:latin typeface="Times New Roman" pitchFamily="18" charset="0"/>
        </a:defRPr>
      </a:lvl2pPr>
      <a:lvl3pPr algn="ctr" defTabSz="9066213" rtl="0" eaLnBrk="0" fontAlgn="base" hangingPunct="0">
        <a:spcBef>
          <a:spcPct val="0"/>
        </a:spcBef>
        <a:spcAft>
          <a:spcPct val="0"/>
        </a:spcAft>
        <a:defRPr sz="14900">
          <a:solidFill>
            <a:schemeClr val="tx2"/>
          </a:solidFill>
          <a:latin typeface="Times New Roman" pitchFamily="18" charset="0"/>
        </a:defRPr>
      </a:lvl3pPr>
      <a:lvl4pPr algn="ctr" defTabSz="9066213" rtl="0" eaLnBrk="0" fontAlgn="base" hangingPunct="0">
        <a:spcBef>
          <a:spcPct val="0"/>
        </a:spcBef>
        <a:spcAft>
          <a:spcPct val="0"/>
        </a:spcAft>
        <a:defRPr sz="14900">
          <a:solidFill>
            <a:schemeClr val="tx2"/>
          </a:solidFill>
          <a:latin typeface="Times New Roman" pitchFamily="18" charset="0"/>
        </a:defRPr>
      </a:lvl4pPr>
      <a:lvl5pPr algn="ctr" defTabSz="9066213" rtl="0" eaLnBrk="0" fontAlgn="base" hangingPunct="0">
        <a:spcBef>
          <a:spcPct val="0"/>
        </a:spcBef>
        <a:spcAft>
          <a:spcPct val="0"/>
        </a:spcAft>
        <a:defRPr sz="14900">
          <a:solidFill>
            <a:schemeClr val="tx2"/>
          </a:solidFill>
          <a:latin typeface="Times New Roman" pitchFamily="18" charset="0"/>
        </a:defRPr>
      </a:lvl5pPr>
      <a:lvl6pPr marL="457200" algn="ctr" defTabSz="9066213" rtl="0" eaLnBrk="0" fontAlgn="base" hangingPunct="0">
        <a:spcBef>
          <a:spcPct val="0"/>
        </a:spcBef>
        <a:spcAft>
          <a:spcPct val="0"/>
        </a:spcAft>
        <a:defRPr sz="14900">
          <a:solidFill>
            <a:schemeClr val="tx2"/>
          </a:solidFill>
          <a:latin typeface="Times New Roman" pitchFamily="18" charset="0"/>
        </a:defRPr>
      </a:lvl6pPr>
      <a:lvl7pPr marL="914400" algn="ctr" defTabSz="9066213" rtl="0" eaLnBrk="0" fontAlgn="base" hangingPunct="0">
        <a:spcBef>
          <a:spcPct val="0"/>
        </a:spcBef>
        <a:spcAft>
          <a:spcPct val="0"/>
        </a:spcAft>
        <a:defRPr sz="14900">
          <a:solidFill>
            <a:schemeClr val="tx2"/>
          </a:solidFill>
          <a:latin typeface="Times New Roman" pitchFamily="18" charset="0"/>
        </a:defRPr>
      </a:lvl7pPr>
      <a:lvl8pPr marL="1371600" algn="ctr" defTabSz="9066213" rtl="0" eaLnBrk="0" fontAlgn="base" hangingPunct="0">
        <a:spcBef>
          <a:spcPct val="0"/>
        </a:spcBef>
        <a:spcAft>
          <a:spcPct val="0"/>
        </a:spcAft>
        <a:defRPr sz="14900">
          <a:solidFill>
            <a:schemeClr val="tx2"/>
          </a:solidFill>
          <a:latin typeface="Times New Roman" pitchFamily="18" charset="0"/>
        </a:defRPr>
      </a:lvl8pPr>
      <a:lvl9pPr marL="1828800" algn="ctr" defTabSz="9066213" rtl="0" eaLnBrk="0" fontAlgn="base" hangingPunct="0">
        <a:spcBef>
          <a:spcPct val="0"/>
        </a:spcBef>
        <a:spcAft>
          <a:spcPct val="0"/>
        </a:spcAft>
        <a:defRPr sz="14900">
          <a:solidFill>
            <a:schemeClr val="tx2"/>
          </a:solidFill>
          <a:latin typeface="Times New Roman" pitchFamily="18" charset="0"/>
        </a:defRPr>
      </a:lvl9pPr>
    </p:titleStyle>
    <p:bodyStyle>
      <a:lvl1pPr marL="1181100" indent="-1181100" algn="l" defTabSz="9066213" rtl="0" eaLnBrk="0" fontAlgn="base" hangingPunct="0">
        <a:spcBef>
          <a:spcPct val="20000"/>
        </a:spcBef>
        <a:spcAft>
          <a:spcPct val="0"/>
        </a:spcAft>
        <a:buChar char="•"/>
        <a:defRPr sz="11000">
          <a:solidFill>
            <a:schemeClr val="tx1"/>
          </a:solidFill>
          <a:latin typeface="+mn-lt"/>
          <a:ea typeface="+mn-ea"/>
          <a:cs typeface="+mn-cs"/>
        </a:defRPr>
      </a:lvl1pPr>
      <a:lvl2pPr marL="2562225" indent="-985838" algn="l" defTabSz="9066213" rtl="0" eaLnBrk="0" fontAlgn="base" hangingPunct="0">
        <a:spcBef>
          <a:spcPct val="20000"/>
        </a:spcBef>
        <a:spcAft>
          <a:spcPct val="0"/>
        </a:spcAft>
        <a:buChar char="–"/>
        <a:defRPr sz="9400">
          <a:solidFill>
            <a:schemeClr val="tx1"/>
          </a:solidFill>
          <a:latin typeface="+mn-lt"/>
        </a:defRPr>
      </a:lvl2pPr>
      <a:lvl3pPr marL="3943350" indent="-790575" algn="l" defTabSz="9066213" rtl="0" eaLnBrk="0" fontAlgn="base" hangingPunct="0">
        <a:spcBef>
          <a:spcPct val="20000"/>
        </a:spcBef>
        <a:spcAft>
          <a:spcPct val="0"/>
        </a:spcAft>
        <a:buChar char="•"/>
        <a:defRPr sz="8100">
          <a:solidFill>
            <a:schemeClr val="tx1"/>
          </a:solidFill>
          <a:latin typeface="+mn-lt"/>
        </a:defRPr>
      </a:lvl3pPr>
      <a:lvl4pPr marL="5519738" indent="-790575" algn="l" defTabSz="9066213" rtl="0" eaLnBrk="0" fontAlgn="base" hangingPunct="0">
        <a:spcBef>
          <a:spcPct val="20000"/>
        </a:spcBef>
        <a:spcAft>
          <a:spcPct val="0"/>
        </a:spcAft>
        <a:buChar char="–"/>
        <a:defRPr sz="6800">
          <a:solidFill>
            <a:schemeClr val="tx1"/>
          </a:solidFill>
          <a:latin typeface="+mn-lt"/>
        </a:defRPr>
      </a:lvl4pPr>
      <a:lvl5pPr marL="7096125" indent="-785813" algn="l" defTabSz="9066213" rtl="0" eaLnBrk="0" fontAlgn="base" hangingPunct="0">
        <a:spcBef>
          <a:spcPct val="20000"/>
        </a:spcBef>
        <a:spcAft>
          <a:spcPct val="0"/>
        </a:spcAft>
        <a:buChar char="•"/>
        <a:defRPr sz="6800">
          <a:solidFill>
            <a:schemeClr val="tx1"/>
          </a:solidFill>
          <a:latin typeface="+mn-lt"/>
        </a:defRPr>
      </a:lvl5pPr>
      <a:lvl6pPr marL="7553325" indent="-785813" algn="l" defTabSz="9066213" rtl="0" eaLnBrk="0" fontAlgn="base" hangingPunct="0">
        <a:spcBef>
          <a:spcPct val="20000"/>
        </a:spcBef>
        <a:spcAft>
          <a:spcPct val="0"/>
        </a:spcAft>
        <a:buChar char="•"/>
        <a:defRPr sz="6800">
          <a:solidFill>
            <a:schemeClr val="tx1"/>
          </a:solidFill>
          <a:latin typeface="+mn-lt"/>
        </a:defRPr>
      </a:lvl6pPr>
      <a:lvl7pPr marL="8010525" indent="-785813" algn="l" defTabSz="9066213" rtl="0" eaLnBrk="0" fontAlgn="base" hangingPunct="0">
        <a:spcBef>
          <a:spcPct val="20000"/>
        </a:spcBef>
        <a:spcAft>
          <a:spcPct val="0"/>
        </a:spcAft>
        <a:buChar char="•"/>
        <a:defRPr sz="6800">
          <a:solidFill>
            <a:schemeClr val="tx1"/>
          </a:solidFill>
          <a:latin typeface="+mn-lt"/>
        </a:defRPr>
      </a:lvl7pPr>
      <a:lvl8pPr marL="8467725" indent="-785813" algn="l" defTabSz="9066213" rtl="0" eaLnBrk="0" fontAlgn="base" hangingPunct="0">
        <a:spcBef>
          <a:spcPct val="20000"/>
        </a:spcBef>
        <a:spcAft>
          <a:spcPct val="0"/>
        </a:spcAft>
        <a:buChar char="•"/>
        <a:defRPr sz="6800">
          <a:solidFill>
            <a:schemeClr val="tx1"/>
          </a:solidFill>
          <a:latin typeface="+mn-lt"/>
        </a:defRPr>
      </a:lvl8pPr>
      <a:lvl9pPr marL="8924925" indent="-785813" algn="l" defTabSz="9066213" rtl="0" eaLnBrk="0" fontAlgn="base" hangingPunct="0">
        <a:spcBef>
          <a:spcPct val="20000"/>
        </a:spcBef>
        <a:spcAft>
          <a:spcPct val="0"/>
        </a:spcAft>
        <a:buChar char="•"/>
        <a:defRPr sz="6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26" Type="http://schemas.openxmlformats.org/officeDocument/2006/relationships/image" Target="../media/image13.pn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12.png"/><Relationship Id="rId7" Type="http://schemas.openxmlformats.org/officeDocument/2006/relationships/image" Target="../media/image4.emf"/><Relationship Id="rId25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29" Type="http://schemas.openxmlformats.org/officeDocument/2006/relationships/image" Target="../media/image16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emf"/><Relationship Id="rId11" Type="http://schemas.openxmlformats.org/officeDocument/2006/relationships/image" Target="../media/image7.emf"/><Relationship Id="rId24" Type="http://schemas.openxmlformats.org/officeDocument/2006/relationships/image" Target="../media/image10.png"/><Relationship Id="rId5" Type="http://schemas.openxmlformats.org/officeDocument/2006/relationships/image" Target="../media/image2.jpeg"/><Relationship Id="rId23" Type="http://schemas.openxmlformats.org/officeDocument/2006/relationships/image" Target="../media/image9.png"/><Relationship Id="rId28" Type="http://schemas.openxmlformats.org/officeDocument/2006/relationships/image" Target="../media/image15.png"/><Relationship Id="rId10" Type="http://schemas.openxmlformats.org/officeDocument/2006/relationships/image" Target="../media/image7.png"/><Relationship Id="rId4" Type="http://schemas.openxmlformats.org/officeDocument/2006/relationships/image" Target="../media/image1.wmf"/><Relationship Id="rId9" Type="http://schemas.openxmlformats.org/officeDocument/2006/relationships/image" Target="../media/image6.emf"/><Relationship Id="rId22" Type="http://schemas.openxmlformats.org/officeDocument/2006/relationships/image" Target="../media/image8.png"/><Relationship Id="rId27" Type="http://schemas.openxmlformats.org/officeDocument/2006/relationships/image" Target="../media/image14.emf"/><Relationship Id="rId30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8" name="Rectangle 1252"/>
          <p:cNvSpPr>
            <a:spLocks noChangeArrowheads="1"/>
          </p:cNvSpPr>
          <p:nvPr/>
        </p:nvSpPr>
        <p:spPr bwMode="auto">
          <a:xfrm>
            <a:off x="1" y="0"/>
            <a:ext cx="32040000" cy="4392000"/>
          </a:xfrm>
          <a:prstGeom prst="rect">
            <a:avLst/>
          </a:prstGeom>
          <a:gradFill rotWithShape="1">
            <a:gsLst>
              <a:gs pos="0">
                <a:srgbClr val="9AB1C0"/>
              </a:gs>
              <a:gs pos="50000">
                <a:schemeClr val="bg1"/>
              </a:gs>
              <a:gs pos="100000">
                <a:srgbClr val="9AB1C0"/>
              </a:gs>
            </a:gsLst>
            <a:lin ang="5400000" scaled="1"/>
          </a:gradFill>
          <a:ln w="38100" algn="ctr">
            <a:noFill/>
            <a:miter lim="800000"/>
            <a:headEnd/>
            <a:tailEnd/>
          </a:ln>
          <a:effectLst/>
        </p:spPr>
        <p:txBody>
          <a:bodyPr wrap="square" lIns="89182" tIns="44593" rIns="89182" bIns="44593" anchor="ctr">
            <a:spAutoFit/>
          </a:bodyPr>
          <a:lstStyle/>
          <a:p>
            <a:pPr eaLnBrk="0" hangingPunct="0">
              <a:lnSpc>
                <a:spcPct val="75000"/>
              </a:lnSpc>
              <a:spcBef>
                <a:spcPct val="25000"/>
              </a:spcBef>
              <a:spcAft>
                <a:spcPct val="25000"/>
              </a:spcAft>
              <a:defRPr/>
            </a:pPr>
            <a:endParaRPr lang="en-US" dirty="0">
              <a:cs typeface="+mn-cs"/>
            </a:endParaRPr>
          </a:p>
        </p:txBody>
      </p:sp>
      <p:sp>
        <p:nvSpPr>
          <p:cNvPr id="2053" name="Text Box 257"/>
          <p:cNvSpPr txBox="1">
            <a:spLocks noChangeArrowheads="1"/>
          </p:cNvSpPr>
          <p:nvPr/>
        </p:nvSpPr>
        <p:spPr bwMode="auto">
          <a:xfrm>
            <a:off x="5053269" y="2330704"/>
            <a:ext cx="21991638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7620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7620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7620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7620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25000"/>
              </a:spcBef>
              <a:spcAft>
                <a:spcPct val="25000"/>
              </a:spcAft>
            </a:pPr>
            <a:r>
              <a:rPr lang="en-GB" sz="4800" b="1" i="0" dirty="0" err="1">
                <a:latin typeface="Times New Roman" pitchFamily="18" charset="0"/>
              </a:rPr>
              <a:t>Hardus</a:t>
            </a:r>
            <a:r>
              <a:rPr lang="en-GB" sz="4800" b="1" i="0" dirty="0">
                <a:latin typeface="Times New Roman" pitchFamily="18" charset="0"/>
              </a:rPr>
              <a:t> </a:t>
            </a:r>
            <a:r>
              <a:rPr lang="en-GB" sz="4800" b="1" i="0" dirty="0" err="1">
                <a:latin typeface="Times New Roman" pitchFamily="18" charset="0"/>
              </a:rPr>
              <a:t>Diedericks</a:t>
            </a:r>
            <a:r>
              <a:rPr lang="en-GB" sz="4800" b="1" i="0" dirty="0">
                <a:latin typeface="Times New Roman" pitchFamily="18" charset="0"/>
              </a:rPr>
              <a:t> and Francois Smit</a:t>
            </a:r>
            <a:endParaRPr lang="en-GB" sz="800" b="1" i="0" dirty="0">
              <a:latin typeface="Times New Roman" pitchFamily="18" charset="0"/>
            </a:endParaRPr>
          </a:p>
          <a:p>
            <a:pPr>
              <a:lnSpc>
                <a:spcPct val="75000"/>
              </a:lnSpc>
              <a:spcBef>
                <a:spcPct val="25000"/>
              </a:spcBef>
              <a:spcAft>
                <a:spcPct val="25000"/>
              </a:spcAft>
            </a:pPr>
            <a:r>
              <a:rPr lang="en-US" sz="2400" dirty="0">
                <a:latin typeface="Times New Roman" pitchFamily="18" charset="0"/>
              </a:rPr>
              <a:t>Department of Mathematical Sciences, Division of Applied Mathematics, Stellenbosch University,  Private Bag X1, Stellenbosch, 7602, South Africa. Tel: +27 21 8084219,  email: fsmit@sun.ac.za</a:t>
            </a:r>
          </a:p>
        </p:txBody>
      </p:sp>
      <p:sp>
        <p:nvSpPr>
          <p:cNvPr id="2054" name="Rectangle 883"/>
          <p:cNvSpPr>
            <a:spLocks noChangeArrowheads="1"/>
          </p:cNvSpPr>
          <p:nvPr/>
        </p:nvSpPr>
        <p:spPr bwMode="auto">
          <a:xfrm>
            <a:off x="0" y="0"/>
            <a:ext cx="32040513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 anchor="ctr">
            <a:spAutoFit/>
          </a:bodyPr>
          <a:lstStyle/>
          <a:p>
            <a:pPr eaLnBrk="0" hangingPunct="0">
              <a:lnSpc>
                <a:spcPct val="75000"/>
              </a:lnSpc>
              <a:spcBef>
                <a:spcPct val="25000"/>
              </a:spcBef>
              <a:spcAft>
                <a:spcPct val="25000"/>
              </a:spcAft>
            </a:pPr>
            <a:endParaRPr lang="en-US"/>
          </a:p>
        </p:txBody>
      </p:sp>
      <p:sp>
        <p:nvSpPr>
          <p:cNvPr id="2055" name="Rectangle 885"/>
          <p:cNvSpPr>
            <a:spLocks noChangeArrowheads="1"/>
          </p:cNvSpPr>
          <p:nvPr/>
        </p:nvSpPr>
        <p:spPr bwMode="auto">
          <a:xfrm>
            <a:off x="0" y="0"/>
            <a:ext cx="32040513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 anchor="ctr">
            <a:spAutoFit/>
          </a:bodyPr>
          <a:lstStyle/>
          <a:p>
            <a:pPr eaLnBrk="0" hangingPunct="0">
              <a:lnSpc>
                <a:spcPct val="75000"/>
              </a:lnSpc>
              <a:spcBef>
                <a:spcPct val="25000"/>
              </a:spcBef>
              <a:spcAft>
                <a:spcPct val="25000"/>
              </a:spcAft>
            </a:pPr>
            <a:endParaRPr lang="en-US"/>
          </a:p>
        </p:txBody>
      </p:sp>
      <p:sp>
        <p:nvSpPr>
          <p:cNvPr id="2056" name="Rectangle 890"/>
          <p:cNvSpPr>
            <a:spLocks noChangeArrowheads="1"/>
          </p:cNvSpPr>
          <p:nvPr/>
        </p:nvSpPr>
        <p:spPr bwMode="auto">
          <a:xfrm>
            <a:off x="0" y="0"/>
            <a:ext cx="32040513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 anchor="ctr">
            <a:spAutoFit/>
          </a:bodyPr>
          <a:lstStyle/>
          <a:p>
            <a:pPr eaLnBrk="0" hangingPunct="0">
              <a:lnSpc>
                <a:spcPct val="75000"/>
              </a:lnSpc>
              <a:spcBef>
                <a:spcPct val="25000"/>
              </a:spcBef>
              <a:spcAft>
                <a:spcPct val="25000"/>
              </a:spcAft>
            </a:pPr>
            <a:endParaRPr lang="en-US"/>
          </a:p>
        </p:txBody>
      </p:sp>
      <p:sp>
        <p:nvSpPr>
          <p:cNvPr id="2057" name="Rectangle 976"/>
          <p:cNvSpPr>
            <a:spLocks noChangeArrowheads="1"/>
          </p:cNvSpPr>
          <p:nvPr/>
        </p:nvSpPr>
        <p:spPr bwMode="auto">
          <a:xfrm>
            <a:off x="0" y="0"/>
            <a:ext cx="32040513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 anchor="ctr">
            <a:spAutoFit/>
          </a:bodyPr>
          <a:lstStyle/>
          <a:p>
            <a:pPr eaLnBrk="0" hangingPunct="0">
              <a:lnSpc>
                <a:spcPct val="75000"/>
              </a:lnSpc>
              <a:spcBef>
                <a:spcPct val="25000"/>
              </a:spcBef>
              <a:spcAft>
                <a:spcPct val="25000"/>
              </a:spcAft>
            </a:pPr>
            <a:endParaRPr lang="en-US"/>
          </a:p>
        </p:txBody>
      </p:sp>
      <p:sp>
        <p:nvSpPr>
          <p:cNvPr id="2058" name="Rectangle 978"/>
          <p:cNvSpPr>
            <a:spLocks noChangeArrowheads="1"/>
          </p:cNvSpPr>
          <p:nvPr/>
        </p:nvSpPr>
        <p:spPr bwMode="auto">
          <a:xfrm>
            <a:off x="0" y="0"/>
            <a:ext cx="32040513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 anchor="ctr">
            <a:spAutoFit/>
          </a:bodyPr>
          <a:lstStyle/>
          <a:p>
            <a:pPr eaLnBrk="0" hangingPunct="0">
              <a:lnSpc>
                <a:spcPct val="75000"/>
              </a:lnSpc>
              <a:spcBef>
                <a:spcPct val="25000"/>
              </a:spcBef>
              <a:spcAft>
                <a:spcPct val="25000"/>
              </a:spcAft>
            </a:pPr>
            <a:endParaRPr lang="en-US"/>
          </a:p>
        </p:txBody>
      </p:sp>
      <p:sp>
        <p:nvSpPr>
          <p:cNvPr id="2060" name="Text Box 1059"/>
          <p:cNvSpPr txBox="1">
            <a:spLocks noChangeArrowheads="1"/>
          </p:cNvSpPr>
          <p:nvPr/>
        </p:nvSpPr>
        <p:spPr bwMode="auto">
          <a:xfrm>
            <a:off x="22879050" y="36039619"/>
            <a:ext cx="525463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8787" tIns="49393" rIns="98787" bIns="49393">
            <a:spAutoFit/>
          </a:bodyPr>
          <a:lstStyle>
            <a:lvl1pPr defTabSz="823913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823913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823913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823913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823913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sz="2700" b="1" i="0">
              <a:latin typeface="Times New Roman" pitchFamily="18" charset="0"/>
            </a:endParaRPr>
          </a:p>
        </p:txBody>
      </p:sp>
      <p:sp>
        <p:nvSpPr>
          <p:cNvPr id="2062" name="Text Box 902"/>
          <p:cNvSpPr txBox="1">
            <a:spLocks noChangeArrowheads="1"/>
          </p:cNvSpPr>
          <p:nvPr/>
        </p:nvSpPr>
        <p:spPr bwMode="auto">
          <a:xfrm>
            <a:off x="23693438" y="36069782"/>
            <a:ext cx="490855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550" tIns="41275" rIns="82550" bIns="41275">
            <a:spAutoFit/>
          </a:bodyPr>
          <a:lstStyle>
            <a:lvl1pPr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GB" sz="2300" i="0">
              <a:latin typeface="Times New Roman" pitchFamily="18" charset="0"/>
            </a:endParaRPr>
          </a:p>
        </p:txBody>
      </p:sp>
      <p:sp>
        <p:nvSpPr>
          <p:cNvPr id="1044" name="Text Box 974"/>
          <p:cNvSpPr txBox="1">
            <a:spLocks noChangeArrowheads="1"/>
          </p:cNvSpPr>
          <p:nvPr/>
        </p:nvSpPr>
        <p:spPr bwMode="auto">
          <a:xfrm>
            <a:off x="1870074" y="8367614"/>
            <a:ext cx="6654494" cy="396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550" tIns="41275" rIns="82550" bIns="41275">
            <a:spAutoFit/>
          </a:bodyPr>
          <a:lstStyle>
            <a:lvl1pPr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>
              <a:buSzPts val="2800"/>
              <a:buFont typeface="Arial" panose="020B0604020202020204" pitchFamily="34" charset="0"/>
              <a:buChar char="•"/>
            </a:pPr>
            <a:r>
              <a:rPr lang="en-ZA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Problem to be solved will determine:</a:t>
            </a:r>
          </a:p>
          <a:p>
            <a:pPr marL="1200150" lvl="1" indent="-457200">
              <a:buSzPts val="2800"/>
              <a:buFont typeface="Gill Sans MT" panose="020B0502020104020203" pitchFamily="34" charset="0"/>
              <a:buChar char="–"/>
            </a:pPr>
            <a:r>
              <a:rPr lang="en-US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The type of model</a:t>
            </a:r>
          </a:p>
          <a:p>
            <a:pPr marL="1200150" lvl="1" indent="-457200">
              <a:buSzPts val="2800"/>
              <a:buFont typeface="Gill Sans MT" panose="020B0502020104020203" pitchFamily="34" charset="0"/>
              <a:buChar char="–"/>
            </a:pPr>
            <a:r>
              <a:rPr lang="en-US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The relevant processes</a:t>
            </a:r>
          </a:p>
          <a:p>
            <a:pPr marL="457200" indent="-457200">
              <a:buSzPts val="2800"/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Need data about processes to:</a:t>
            </a:r>
          </a:p>
          <a:p>
            <a:pPr marL="1200150" lvl="1" indent="-457200">
              <a:buSzPts val="2800"/>
              <a:buFont typeface="Gill Sans MT" panose="020B0502020104020203" pitchFamily="34" charset="0"/>
              <a:buChar char="–"/>
            </a:pPr>
            <a:r>
              <a:rPr lang="en-ZA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Adequately describe the drivers and parameters</a:t>
            </a:r>
          </a:p>
          <a:p>
            <a:pPr marL="457200" indent="-457200">
              <a:buSzPts val="2800"/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Intelligent post-processing</a:t>
            </a:r>
          </a:p>
          <a:p>
            <a:pPr marL="1200150" lvl="1" indent="-457200">
              <a:buSzPts val="2800"/>
              <a:buFont typeface="Gill Sans MT" panose="020B0502020104020203" pitchFamily="34" charset="0"/>
              <a:buChar char="–"/>
            </a:pPr>
            <a:r>
              <a:rPr lang="en-ZA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Do statistical analyses, e.g. percentiles, averages, </a:t>
            </a:r>
            <a:r>
              <a:rPr lang="en-ZA" sz="2800" i="0" dirty="0" err="1">
                <a:solidFill>
                  <a:srgbClr val="000000"/>
                </a:solidFill>
                <a:latin typeface="Gill Sans MT" panose="020B0502020104020203" pitchFamily="34" charset="0"/>
              </a:rPr>
              <a:t>exceedences</a:t>
            </a:r>
            <a:endParaRPr lang="en-ZA" sz="2800" i="0" dirty="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047" name="Text Box 822"/>
          <p:cNvSpPr txBox="1">
            <a:spLocks noChangeArrowheads="1"/>
          </p:cNvSpPr>
          <p:nvPr/>
        </p:nvSpPr>
        <p:spPr bwMode="auto">
          <a:xfrm>
            <a:off x="1870074" y="5842910"/>
            <a:ext cx="12840927" cy="119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7620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7620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7620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7620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>
              <a:lnSpc>
                <a:spcPct val="85000"/>
              </a:lnSpc>
              <a:buSzPts val="2800"/>
              <a:buFont typeface="Arial" panose="020B0604020202020204" pitchFamily="34" charset="0"/>
              <a:buChar char="•"/>
              <a:defRPr/>
            </a:pPr>
            <a:r>
              <a:rPr lang="en-ZA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Routine dredging is conducted</a:t>
            </a:r>
          </a:p>
          <a:p>
            <a:pPr marL="457200" indent="-457200">
              <a:lnSpc>
                <a:spcPct val="85000"/>
              </a:lnSpc>
              <a:buSzPts val="2800"/>
              <a:buFont typeface="Arial" panose="020B0604020202020204" pitchFamily="34" charset="0"/>
              <a:buChar char="•"/>
              <a:defRPr/>
            </a:pPr>
            <a:r>
              <a:rPr lang="en-ZA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Consider alternative dredging schedules to minimise costs</a:t>
            </a:r>
          </a:p>
          <a:p>
            <a:pPr marL="457200" indent="-457200">
              <a:lnSpc>
                <a:spcPct val="85000"/>
              </a:lnSpc>
              <a:buSzPts val="2800"/>
              <a:buFont typeface="Arial" panose="020B0604020202020204" pitchFamily="34" charset="0"/>
              <a:buChar char="•"/>
              <a:defRPr/>
            </a:pPr>
            <a:r>
              <a:rPr lang="en-ZA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Dumped material should not affect </a:t>
            </a:r>
            <a:r>
              <a:rPr lang="en-ZA" sz="2800" i="0" dirty="0" err="1">
                <a:solidFill>
                  <a:srgbClr val="000000"/>
                </a:solidFill>
                <a:latin typeface="Gill Sans MT" panose="020B0502020104020203" pitchFamily="34" charset="0"/>
              </a:rPr>
              <a:t>mariculture</a:t>
            </a:r>
            <a:r>
              <a:rPr lang="en-ZA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 activities</a:t>
            </a:r>
          </a:p>
        </p:txBody>
      </p:sp>
      <p:grpSp>
        <p:nvGrpSpPr>
          <p:cNvPr id="2069" name="Group 1455"/>
          <p:cNvGrpSpPr>
            <a:grpSpLocks/>
          </p:cNvGrpSpPr>
          <p:nvPr/>
        </p:nvGrpSpPr>
        <p:grpSpPr bwMode="auto">
          <a:xfrm>
            <a:off x="1798638" y="7400808"/>
            <a:ext cx="13500100" cy="831850"/>
            <a:chOff x="1651" y="20930"/>
            <a:chExt cx="8128" cy="524"/>
          </a:xfrm>
        </p:grpSpPr>
        <p:sp>
          <p:nvSpPr>
            <p:cNvPr id="2169" name="Rectangle 1456"/>
            <p:cNvSpPr>
              <a:spLocks noChangeArrowheads="1"/>
            </p:cNvSpPr>
            <p:nvPr/>
          </p:nvSpPr>
          <p:spPr bwMode="auto">
            <a:xfrm>
              <a:off x="1651" y="20930"/>
              <a:ext cx="8128" cy="524"/>
            </a:xfrm>
            <a:prstGeom prst="rect">
              <a:avLst/>
            </a:prstGeom>
            <a:solidFill>
              <a:srgbClr val="BE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182" tIns="44593" rIns="89182" bIns="44593" anchor="ctr">
              <a:spAutoFit/>
            </a:bodyPr>
            <a:lstStyle/>
            <a:p>
              <a:pPr eaLnBrk="0" hangingPunct="0">
                <a:lnSpc>
                  <a:spcPct val="75000"/>
                </a:lnSpc>
                <a:spcBef>
                  <a:spcPct val="25000"/>
                </a:spcBef>
                <a:spcAft>
                  <a:spcPct val="25000"/>
                </a:spcAft>
              </a:pPr>
              <a:endParaRPr lang="en-US"/>
            </a:p>
          </p:txBody>
        </p:sp>
        <p:sp>
          <p:nvSpPr>
            <p:cNvPr id="2170" name="Rectangle 1457"/>
            <p:cNvSpPr>
              <a:spLocks noChangeArrowheads="1"/>
            </p:cNvSpPr>
            <p:nvPr/>
          </p:nvSpPr>
          <p:spPr bwMode="auto">
            <a:xfrm>
              <a:off x="1739" y="21062"/>
              <a:ext cx="7550" cy="275"/>
            </a:xfrm>
            <a:prstGeom prst="rect">
              <a:avLst/>
            </a:prstGeom>
            <a:solidFill>
              <a:srgbClr val="BE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182" tIns="44593" rIns="89182" bIns="44593" anchor="ctr">
              <a:spAutoFit/>
            </a:bodyPr>
            <a:lstStyle/>
            <a:p>
              <a:pPr defTabSz="987425" eaLnBrk="0" hangingPunct="0">
                <a:lnSpc>
                  <a:spcPct val="75000"/>
                </a:lnSpc>
                <a:spcBef>
                  <a:spcPct val="25000"/>
                </a:spcBef>
                <a:spcAft>
                  <a:spcPct val="25000"/>
                </a:spcAft>
              </a:pPr>
              <a:r>
                <a:rPr lang="en-ZA" sz="3000" b="1" i="0" dirty="0">
                  <a:latin typeface="Times New Roman" pitchFamily="18" charset="0"/>
                </a:rPr>
                <a:t>2. </a:t>
              </a:r>
              <a:r>
                <a:rPr lang="en-ZA" sz="30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Numerical modelling approaches</a:t>
              </a:r>
              <a:endParaRPr lang="en-US" sz="3000" b="1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70" name="Rectangle 1462"/>
          <p:cNvSpPr>
            <a:spLocks noChangeArrowheads="1"/>
          </p:cNvSpPr>
          <p:nvPr/>
        </p:nvSpPr>
        <p:spPr bwMode="auto">
          <a:xfrm>
            <a:off x="0" y="22382163"/>
            <a:ext cx="32040513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182" tIns="44593" rIns="89182" bIns="44593" anchor="ctr">
            <a:spAutoFit/>
          </a:bodyPr>
          <a:lstStyle/>
          <a:p>
            <a:pPr eaLnBrk="0" hangingPunct="0">
              <a:lnSpc>
                <a:spcPct val="75000"/>
              </a:lnSpc>
              <a:spcBef>
                <a:spcPct val="25000"/>
              </a:spcBef>
              <a:spcAft>
                <a:spcPct val="25000"/>
              </a:spcAft>
            </a:pPr>
            <a:endParaRPr lang="en-US"/>
          </a:p>
        </p:txBody>
      </p:sp>
      <p:grpSp>
        <p:nvGrpSpPr>
          <p:cNvPr id="2074" name="Group 2083"/>
          <p:cNvGrpSpPr>
            <a:grpSpLocks/>
          </p:cNvGrpSpPr>
          <p:nvPr/>
        </p:nvGrpSpPr>
        <p:grpSpPr bwMode="auto">
          <a:xfrm>
            <a:off x="16725674" y="4843543"/>
            <a:ext cx="13500100" cy="831850"/>
            <a:chOff x="10545" y="5066"/>
            <a:chExt cx="8301" cy="524"/>
          </a:xfrm>
        </p:grpSpPr>
        <p:sp>
          <p:nvSpPr>
            <p:cNvPr id="2163" name="Rectangle 1699"/>
            <p:cNvSpPr>
              <a:spLocks noChangeArrowheads="1"/>
            </p:cNvSpPr>
            <p:nvPr/>
          </p:nvSpPr>
          <p:spPr bwMode="auto">
            <a:xfrm>
              <a:off x="10545" y="5066"/>
              <a:ext cx="8301" cy="524"/>
            </a:xfrm>
            <a:prstGeom prst="rect">
              <a:avLst/>
            </a:prstGeom>
            <a:solidFill>
              <a:srgbClr val="BE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182" tIns="44593" rIns="89182" bIns="44593" anchor="ctr">
              <a:spAutoFit/>
            </a:bodyPr>
            <a:lstStyle/>
            <a:p>
              <a:pPr eaLnBrk="0" hangingPunct="0">
                <a:lnSpc>
                  <a:spcPct val="75000"/>
                </a:lnSpc>
                <a:spcBef>
                  <a:spcPct val="25000"/>
                </a:spcBef>
                <a:spcAft>
                  <a:spcPct val="25000"/>
                </a:spcAft>
              </a:pPr>
              <a:endParaRPr lang="en-US"/>
            </a:p>
          </p:txBody>
        </p:sp>
        <p:sp>
          <p:nvSpPr>
            <p:cNvPr id="2164" name="Rectangle 1700"/>
            <p:cNvSpPr>
              <a:spLocks noChangeArrowheads="1"/>
            </p:cNvSpPr>
            <p:nvPr/>
          </p:nvSpPr>
          <p:spPr bwMode="auto">
            <a:xfrm>
              <a:off x="10635" y="5197"/>
              <a:ext cx="7711" cy="275"/>
            </a:xfrm>
            <a:prstGeom prst="rect">
              <a:avLst/>
            </a:prstGeom>
            <a:solidFill>
              <a:srgbClr val="BE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182" tIns="44593" rIns="89182" bIns="44593" anchor="ctr">
              <a:spAutoFit/>
            </a:bodyPr>
            <a:lstStyle/>
            <a:p>
              <a:pPr defTabSz="987425" eaLnBrk="0" hangingPunct="0">
                <a:lnSpc>
                  <a:spcPct val="75000"/>
                </a:lnSpc>
                <a:spcBef>
                  <a:spcPct val="25000"/>
                </a:spcBef>
                <a:spcAft>
                  <a:spcPct val="25000"/>
                </a:spcAft>
              </a:pPr>
              <a:r>
                <a:rPr lang="en-ZA" sz="3000" b="1" i="0" dirty="0">
                  <a:latin typeface="Times New Roman" pitchFamily="18" charset="0"/>
                </a:rPr>
                <a:t>4. </a:t>
              </a:r>
              <a:r>
                <a:rPr lang="en-ZA" sz="3000" b="1" i="0" dirty="0"/>
                <a:t>Pre-processing: Sediment data (continue)</a:t>
              </a:r>
              <a:r>
                <a:rPr lang="en-ZA" sz="3000" b="1" i="0" dirty="0">
                  <a:latin typeface="Times New Roman" pitchFamily="18" charset="0"/>
                </a:rPr>
                <a:t> </a:t>
              </a:r>
              <a:endParaRPr lang="en-US" sz="3000" b="1" i="0" dirty="0">
                <a:latin typeface="Times New Roman" pitchFamily="18" charset="0"/>
              </a:endParaRPr>
            </a:p>
          </p:txBody>
        </p:sp>
      </p:grpSp>
      <p:sp>
        <p:nvSpPr>
          <p:cNvPr id="2075" name="Rectangle 1703"/>
          <p:cNvSpPr>
            <a:spLocks noChangeArrowheads="1"/>
          </p:cNvSpPr>
          <p:nvPr/>
        </p:nvSpPr>
        <p:spPr bwMode="auto">
          <a:xfrm>
            <a:off x="0" y="22382163"/>
            <a:ext cx="32040513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182" tIns="44593" rIns="89182" bIns="44593" anchor="ctr">
            <a:spAutoFit/>
          </a:bodyPr>
          <a:lstStyle/>
          <a:p>
            <a:pPr eaLnBrk="0" hangingPunct="0">
              <a:lnSpc>
                <a:spcPct val="75000"/>
              </a:lnSpc>
              <a:spcBef>
                <a:spcPct val="25000"/>
              </a:spcBef>
              <a:spcAft>
                <a:spcPct val="25000"/>
              </a:spcAft>
            </a:pPr>
            <a:endParaRPr lang="en-US"/>
          </a:p>
        </p:txBody>
      </p:sp>
      <p:sp>
        <p:nvSpPr>
          <p:cNvPr id="2077" name="Rectangle 1713"/>
          <p:cNvSpPr>
            <a:spLocks noChangeArrowheads="1"/>
          </p:cNvSpPr>
          <p:nvPr/>
        </p:nvSpPr>
        <p:spPr bwMode="auto">
          <a:xfrm>
            <a:off x="0" y="22434550"/>
            <a:ext cx="32040513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182" tIns="44593" rIns="89182" bIns="44593" anchor="ctr">
            <a:spAutoFit/>
          </a:bodyPr>
          <a:lstStyle/>
          <a:p>
            <a:pPr eaLnBrk="0" hangingPunct="0">
              <a:lnSpc>
                <a:spcPct val="75000"/>
              </a:lnSpc>
              <a:spcBef>
                <a:spcPct val="25000"/>
              </a:spcBef>
              <a:spcAft>
                <a:spcPct val="25000"/>
              </a:spcAft>
            </a:pPr>
            <a:endParaRPr lang="en-US"/>
          </a:p>
        </p:txBody>
      </p:sp>
      <p:sp>
        <p:nvSpPr>
          <p:cNvPr id="2079" name="Rectangle 1723"/>
          <p:cNvSpPr>
            <a:spLocks noChangeArrowheads="1"/>
          </p:cNvSpPr>
          <p:nvPr/>
        </p:nvSpPr>
        <p:spPr bwMode="auto">
          <a:xfrm>
            <a:off x="0" y="0"/>
            <a:ext cx="32040513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182" tIns="44593" rIns="89182" bIns="44593" anchor="ctr">
            <a:spAutoFit/>
          </a:bodyPr>
          <a:lstStyle/>
          <a:p>
            <a:pPr eaLnBrk="0" hangingPunct="0">
              <a:lnSpc>
                <a:spcPct val="75000"/>
              </a:lnSpc>
              <a:spcBef>
                <a:spcPct val="25000"/>
              </a:spcBef>
              <a:spcAft>
                <a:spcPct val="25000"/>
              </a:spcAft>
            </a:pPr>
            <a:endParaRPr lang="en-US"/>
          </a:p>
        </p:txBody>
      </p:sp>
      <p:sp>
        <p:nvSpPr>
          <p:cNvPr id="21144" name="Rectangle 1688"/>
          <p:cNvSpPr>
            <a:spLocks noChangeArrowheads="1"/>
          </p:cNvSpPr>
          <p:nvPr/>
        </p:nvSpPr>
        <p:spPr bwMode="auto">
          <a:xfrm>
            <a:off x="0" y="42655109"/>
            <a:ext cx="32075438" cy="2628000"/>
          </a:xfrm>
          <a:prstGeom prst="rect">
            <a:avLst/>
          </a:prstGeom>
          <a:gradFill rotWithShape="1">
            <a:gsLst>
              <a:gs pos="0">
                <a:srgbClr val="9AB1C0"/>
              </a:gs>
              <a:gs pos="50000">
                <a:schemeClr val="bg1"/>
              </a:gs>
              <a:gs pos="100000">
                <a:srgbClr val="9AB1C0"/>
              </a:gs>
            </a:gsLst>
            <a:lin ang="5400000" scaled="1"/>
          </a:gradFill>
          <a:ln w="38100" algn="ctr">
            <a:noFill/>
            <a:miter lim="800000"/>
            <a:headEnd/>
            <a:tailEnd/>
          </a:ln>
          <a:effectLst/>
        </p:spPr>
        <p:txBody>
          <a:bodyPr wrap="square" lIns="89182" tIns="44593" rIns="89182" bIns="44593" anchor="ctr">
            <a:spAutoFit/>
          </a:bodyPr>
          <a:lstStyle/>
          <a:p>
            <a:pPr eaLnBrk="0" hangingPunct="0">
              <a:lnSpc>
                <a:spcPct val="75000"/>
              </a:lnSpc>
              <a:spcBef>
                <a:spcPct val="25000"/>
              </a:spcBef>
              <a:spcAft>
                <a:spcPct val="25000"/>
              </a:spcAft>
            </a:pPr>
            <a:endParaRPr lang="en-US" dirty="0">
              <a:cs typeface="+mn-cs"/>
            </a:endParaRPr>
          </a:p>
        </p:txBody>
      </p:sp>
      <p:sp>
        <p:nvSpPr>
          <p:cNvPr id="2089" name="Text Box 2103"/>
          <p:cNvSpPr txBox="1">
            <a:spLocks noChangeArrowheads="1"/>
          </p:cNvSpPr>
          <p:nvPr/>
        </p:nvSpPr>
        <p:spPr bwMode="auto">
          <a:xfrm>
            <a:off x="4836191" y="627421"/>
            <a:ext cx="22488525" cy="1481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182" tIns="44593" rIns="89182" bIns="44593">
            <a:spAutoFit/>
          </a:bodyPr>
          <a:lstStyle>
            <a:lvl1pPr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lnSpc>
                <a:spcPct val="75000"/>
              </a:lnSpc>
              <a:spcBef>
                <a:spcPct val="25000"/>
              </a:spcBef>
            </a:pPr>
            <a:r>
              <a:rPr lang="en-ZA" sz="6000" b="1" i="0" dirty="0"/>
              <a:t>Hydrodynamic and sediment transport modelling to evaluate dredge disposal sites</a:t>
            </a:r>
            <a:endParaRPr lang="en-US" sz="6000" b="1" i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91" name="Rectangle 129"/>
          <p:cNvSpPr>
            <a:spLocks noChangeArrowheads="1"/>
          </p:cNvSpPr>
          <p:nvPr/>
        </p:nvSpPr>
        <p:spPr bwMode="auto">
          <a:xfrm>
            <a:off x="0" y="0"/>
            <a:ext cx="32040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182" tIns="44593" rIns="89182" bIns="44593" anchor="ctr">
            <a:spAutoFit/>
          </a:bodyPr>
          <a:lstStyle/>
          <a:p>
            <a:pPr eaLnBrk="0" hangingPunct="0">
              <a:lnSpc>
                <a:spcPct val="75000"/>
              </a:lnSpc>
              <a:spcBef>
                <a:spcPct val="25000"/>
              </a:spcBef>
              <a:spcAft>
                <a:spcPct val="25000"/>
              </a:spcAft>
            </a:pPr>
            <a:endParaRPr lang="en-ZA"/>
          </a:p>
        </p:txBody>
      </p:sp>
      <p:sp>
        <p:nvSpPr>
          <p:cNvPr id="2092" name="Rectangle 130"/>
          <p:cNvSpPr>
            <a:spLocks noChangeArrowheads="1"/>
          </p:cNvSpPr>
          <p:nvPr/>
        </p:nvSpPr>
        <p:spPr bwMode="auto">
          <a:xfrm>
            <a:off x="0" y="1057275"/>
            <a:ext cx="32040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182" tIns="44593" rIns="89182" bIns="44593" anchor="ctr">
            <a:spAutoFit/>
          </a:bodyPr>
          <a:lstStyle/>
          <a:p>
            <a:pPr eaLnBrk="0" hangingPunct="0">
              <a:lnSpc>
                <a:spcPct val="75000"/>
              </a:lnSpc>
              <a:spcBef>
                <a:spcPct val="25000"/>
              </a:spcBef>
              <a:spcAft>
                <a:spcPct val="25000"/>
              </a:spcAft>
            </a:pPr>
            <a:endParaRPr lang="en-ZA"/>
          </a:p>
        </p:txBody>
      </p:sp>
      <p:sp>
        <p:nvSpPr>
          <p:cNvPr id="2093" name="Rectangle 131"/>
          <p:cNvSpPr>
            <a:spLocks noChangeArrowheads="1"/>
          </p:cNvSpPr>
          <p:nvPr/>
        </p:nvSpPr>
        <p:spPr bwMode="auto">
          <a:xfrm>
            <a:off x="0" y="2133600"/>
            <a:ext cx="32040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182" tIns="44593" rIns="89182" bIns="44593" anchor="ctr">
            <a:spAutoFit/>
          </a:bodyPr>
          <a:lstStyle/>
          <a:p>
            <a:pPr eaLnBrk="0" hangingPunct="0">
              <a:lnSpc>
                <a:spcPct val="75000"/>
              </a:lnSpc>
              <a:spcBef>
                <a:spcPct val="25000"/>
              </a:spcBef>
              <a:spcAft>
                <a:spcPct val="25000"/>
              </a:spcAft>
            </a:pPr>
            <a:endParaRPr lang="en-ZA"/>
          </a:p>
        </p:txBody>
      </p:sp>
      <p:sp>
        <p:nvSpPr>
          <p:cNvPr id="2099" name="Rectangle 147"/>
          <p:cNvSpPr>
            <a:spLocks noChangeArrowheads="1"/>
          </p:cNvSpPr>
          <p:nvPr/>
        </p:nvSpPr>
        <p:spPr bwMode="auto">
          <a:xfrm>
            <a:off x="0" y="1057275"/>
            <a:ext cx="32040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182" tIns="44593" rIns="89182" bIns="44593" anchor="ctr">
            <a:spAutoFit/>
          </a:bodyPr>
          <a:lstStyle/>
          <a:p>
            <a:pPr eaLnBrk="0" hangingPunct="0">
              <a:lnSpc>
                <a:spcPct val="75000"/>
              </a:lnSpc>
              <a:spcBef>
                <a:spcPct val="25000"/>
              </a:spcBef>
              <a:spcAft>
                <a:spcPct val="25000"/>
              </a:spcAft>
            </a:pPr>
            <a:endParaRPr lang="en-ZA"/>
          </a:p>
        </p:txBody>
      </p:sp>
      <p:sp>
        <p:nvSpPr>
          <p:cNvPr id="2100" name="Rectangle 148"/>
          <p:cNvSpPr>
            <a:spLocks noChangeArrowheads="1"/>
          </p:cNvSpPr>
          <p:nvPr/>
        </p:nvSpPr>
        <p:spPr bwMode="auto">
          <a:xfrm>
            <a:off x="0" y="2133600"/>
            <a:ext cx="32040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182" tIns="44593" rIns="89182" bIns="44593" anchor="ctr">
            <a:spAutoFit/>
          </a:bodyPr>
          <a:lstStyle/>
          <a:p>
            <a:pPr eaLnBrk="0" hangingPunct="0">
              <a:lnSpc>
                <a:spcPct val="75000"/>
              </a:lnSpc>
              <a:spcBef>
                <a:spcPct val="25000"/>
              </a:spcBef>
              <a:spcAft>
                <a:spcPct val="25000"/>
              </a:spcAft>
            </a:pPr>
            <a:endParaRPr lang="en-ZA"/>
          </a:p>
        </p:txBody>
      </p:sp>
      <p:sp>
        <p:nvSpPr>
          <p:cNvPr id="2103" name="Rectangle 164"/>
          <p:cNvSpPr>
            <a:spLocks noChangeArrowheads="1"/>
          </p:cNvSpPr>
          <p:nvPr/>
        </p:nvSpPr>
        <p:spPr bwMode="auto">
          <a:xfrm>
            <a:off x="0" y="1057275"/>
            <a:ext cx="32040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182" tIns="44593" rIns="89182" bIns="44593" anchor="ctr">
            <a:spAutoFit/>
          </a:bodyPr>
          <a:lstStyle/>
          <a:p>
            <a:pPr eaLnBrk="0" hangingPunct="0">
              <a:lnSpc>
                <a:spcPct val="75000"/>
              </a:lnSpc>
              <a:spcBef>
                <a:spcPct val="25000"/>
              </a:spcBef>
              <a:spcAft>
                <a:spcPct val="25000"/>
              </a:spcAft>
            </a:pPr>
            <a:endParaRPr lang="en-ZA"/>
          </a:p>
        </p:txBody>
      </p:sp>
      <p:sp>
        <p:nvSpPr>
          <p:cNvPr id="2104" name="Rectangle 165"/>
          <p:cNvSpPr>
            <a:spLocks noChangeArrowheads="1"/>
          </p:cNvSpPr>
          <p:nvPr/>
        </p:nvSpPr>
        <p:spPr bwMode="auto">
          <a:xfrm>
            <a:off x="0" y="2133600"/>
            <a:ext cx="32040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182" tIns="44593" rIns="89182" bIns="44593" anchor="ctr">
            <a:spAutoFit/>
          </a:bodyPr>
          <a:lstStyle/>
          <a:p>
            <a:pPr eaLnBrk="0" hangingPunct="0">
              <a:lnSpc>
                <a:spcPct val="75000"/>
              </a:lnSpc>
              <a:spcBef>
                <a:spcPct val="25000"/>
              </a:spcBef>
              <a:spcAft>
                <a:spcPct val="25000"/>
              </a:spcAft>
            </a:pPr>
            <a:endParaRPr lang="en-ZA"/>
          </a:p>
        </p:txBody>
      </p:sp>
      <p:sp>
        <p:nvSpPr>
          <p:cNvPr id="2113" name="Rectangle 170"/>
          <p:cNvSpPr>
            <a:spLocks noChangeArrowheads="1"/>
          </p:cNvSpPr>
          <p:nvPr/>
        </p:nvSpPr>
        <p:spPr bwMode="auto">
          <a:xfrm>
            <a:off x="0" y="28097163"/>
            <a:ext cx="32040513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182" tIns="44593" rIns="89182" bIns="44593" anchor="ctr">
            <a:spAutoFit/>
          </a:bodyPr>
          <a:lstStyle/>
          <a:p>
            <a:pPr eaLnBrk="0" hangingPunct="0">
              <a:lnSpc>
                <a:spcPct val="75000"/>
              </a:lnSpc>
              <a:spcBef>
                <a:spcPct val="25000"/>
              </a:spcBef>
              <a:spcAft>
                <a:spcPct val="25000"/>
              </a:spcAft>
            </a:pPr>
            <a:endParaRPr lang="en-US"/>
          </a:p>
        </p:txBody>
      </p:sp>
      <p:pic>
        <p:nvPicPr>
          <p:cNvPr id="2127" name="Object 99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75" y="19918316"/>
            <a:ext cx="2857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0" name="Group 2054"/>
          <p:cNvGrpSpPr>
            <a:grpSpLocks/>
          </p:cNvGrpSpPr>
          <p:nvPr/>
        </p:nvGrpSpPr>
        <p:grpSpPr bwMode="auto">
          <a:xfrm>
            <a:off x="5138794" y="43086224"/>
            <a:ext cx="6320297" cy="1728788"/>
            <a:chOff x="3605" y="26832"/>
            <a:chExt cx="4037" cy="1179"/>
          </a:xfrm>
        </p:grpSpPr>
        <p:sp>
          <p:nvSpPr>
            <p:cNvPr id="121" name="Rectangle 2049"/>
            <p:cNvSpPr>
              <a:spLocks noChangeArrowheads="1"/>
            </p:cNvSpPr>
            <p:nvPr/>
          </p:nvSpPr>
          <p:spPr bwMode="auto">
            <a:xfrm>
              <a:off x="3605" y="26832"/>
              <a:ext cx="4037" cy="1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182" tIns="44593" rIns="89182" bIns="44593" anchor="ctr">
              <a:spAutoFit/>
            </a:bodyPr>
            <a:lstStyle/>
            <a:p>
              <a:pPr eaLnBrk="0" hangingPunct="0">
                <a:lnSpc>
                  <a:spcPct val="75000"/>
                </a:lnSpc>
                <a:spcBef>
                  <a:spcPct val="25000"/>
                </a:spcBef>
                <a:spcAft>
                  <a:spcPct val="25000"/>
                </a:spcAft>
              </a:pPr>
              <a:endParaRPr lang="en-ZA"/>
            </a:p>
          </p:txBody>
        </p:sp>
        <p:pic>
          <p:nvPicPr>
            <p:cNvPr id="122" name="Picture 2048" descr="US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26911"/>
              <a:ext cx="3038" cy="1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4" name="Picture 1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460" y="8538454"/>
            <a:ext cx="7059560" cy="36418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3099" y="12576035"/>
            <a:ext cx="13287719" cy="5185932"/>
          </a:xfrm>
          <a:prstGeom prst="rect">
            <a:avLst/>
          </a:prstGeom>
        </p:spPr>
      </p:pic>
      <p:grpSp>
        <p:nvGrpSpPr>
          <p:cNvPr id="115" name="Group 1455"/>
          <p:cNvGrpSpPr>
            <a:grpSpLocks/>
          </p:cNvGrpSpPr>
          <p:nvPr/>
        </p:nvGrpSpPr>
        <p:grpSpPr bwMode="auto">
          <a:xfrm>
            <a:off x="1803553" y="17995083"/>
            <a:ext cx="13500100" cy="831850"/>
            <a:chOff x="1651" y="20930"/>
            <a:chExt cx="8128" cy="524"/>
          </a:xfrm>
        </p:grpSpPr>
        <p:sp>
          <p:nvSpPr>
            <p:cNvPr id="116" name="Rectangle 1456"/>
            <p:cNvSpPr>
              <a:spLocks noChangeArrowheads="1"/>
            </p:cNvSpPr>
            <p:nvPr/>
          </p:nvSpPr>
          <p:spPr bwMode="auto">
            <a:xfrm>
              <a:off x="1651" y="20930"/>
              <a:ext cx="8128" cy="524"/>
            </a:xfrm>
            <a:prstGeom prst="rect">
              <a:avLst/>
            </a:prstGeom>
            <a:solidFill>
              <a:srgbClr val="BE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182" tIns="44593" rIns="89182" bIns="44593" anchor="ctr">
              <a:spAutoFit/>
            </a:bodyPr>
            <a:lstStyle/>
            <a:p>
              <a:pPr eaLnBrk="0" hangingPunct="0">
                <a:lnSpc>
                  <a:spcPct val="75000"/>
                </a:lnSpc>
                <a:spcBef>
                  <a:spcPct val="25000"/>
                </a:spcBef>
                <a:spcAft>
                  <a:spcPct val="25000"/>
                </a:spcAft>
              </a:pPr>
              <a:endParaRPr lang="en-US"/>
            </a:p>
          </p:txBody>
        </p:sp>
        <p:sp>
          <p:nvSpPr>
            <p:cNvPr id="125" name="Rectangle 1457"/>
            <p:cNvSpPr>
              <a:spLocks noChangeArrowheads="1"/>
            </p:cNvSpPr>
            <p:nvPr/>
          </p:nvSpPr>
          <p:spPr bwMode="auto">
            <a:xfrm>
              <a:off x="1739" y="21062"/>
              <a:ext cx="7550" cy="275"/>
            </a:xfrm>
            <a:prstGeom prst="rect">
              <a:avLst/>
            </a:prstGeom>
            <a:solidFill>
              <a:srgbClr val="BE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182" tIns="44593" rIns="89182" bIns="44593" anchor="ctr">
              <a:spAutoFit/>
            </a:bodyPr>
            <a:lstStyle/>
            <a:p>
              <a:pPr defTabSz="987425" eaLnBrk="0" hangingPunct="0">
                <a:lnSpc>
                  <a:spcPct val="75000"/>
                </a:lnSpc>
                <a:spcBef>
                  <a:spcPct val="25000"/>
                </a:spcBef>
                <a:spcAft>
                  <a:spcPct val="25000"/>
                </a:spcAft>
              </a:pPr>
              <a:r>
                <a:rPr lang="en-ZA" sz="3000" b="1" i="0" dirty="0">
                  <a:latin typeface="Times New Roman" pitchFamily="18" charset="0"/>
                </a:rPr>
                <a:t>3. </a:t>
              </a:r>
              <a:r>
                <a:rPr lang="en-ZA" sz="3000" b="1" i="0" dirty="0"/>
                <a:t>Case study: Carlingford Lough </a:t>
              </a:r>
              <a:endParaRPr lang="en-US" sz="3000" b="1" i="0" dirty="0">
                <a:latin typeface="Times New Roman" pitchFamily="18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1870075" y="18978472"/>
            <a:ext cx="13274675" cy="39703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457200" indent="-457200">
              <a:buSzPts val="2800"/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General project description:</a:t>
            </a:r>
          </a:p>
          <a:p>
            <a:pPr marL="1200150" lvl="1" indent="-457200" eaLnBrk="0" hangingPunct="0">
              <a:buSzPts val="2800"/>
              <a:buFont typeface="Gill Sans MT" panose="020B0502020104020203" pitchFamily="34" charset="0"/>
              <a:buChar char="–"/>
            </a:pPr>
            <a:r>
              <a:rPr lang="en-ZA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Evaluate dispersion and deposition of dumped dredged material for different dredge volumes and dump locations</a:t>
            </a:r>
            <a:endParaRPr lang="en-US" sz="2800" i="0" dirty="0">
              <a:solidFill>
                <a:srgbClr val="000000"/>
              </a:solidFill>
              <a:latin typeface="Gill Sans MT" panose="020B0502020104020203" pitchFamily="34" charset="0"/>
            </a:endParaRPr>
          </a:p>
          <a:p>
            <a:pPr marL="457200" indent="-457200">
              <a:buSzPts val="2800"/>
              <a:buFont typeface="Arial" panose="020B0604020202020204" pitchFamily="34" charset="0"/>
              <a:buChar char="•"/>
            </a:pPr>
            <a:r>
              <a:rPr lang="en-ZA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Requirements for the sediment modelling component:</a:t>
            </a:r>
          </a:p>
          <a:p>
            <a:pPr marL="1200150" lvl="1" indent="-457200" eaLnBrk="0" hangingPunct="0">
              <a:buSzPts val="2800"/>
              <a:buFont typeface="Gill Sans MT" panose="020B0502020104020203" pitchFamily="34" charset="0"/>
              <a:buChar char="–"/>
            </a:pPr>
            <a:r>
              <a:rPr lang="en-ZA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Require dredge schedules and dumping rates</a:t>
            </a:r>
          </a:p>
          <a:p>
            <a:pPr marL="1200150" lvl="1" indent="-457200" eaLnBrk="0" hangingPunct="0">
              <a:buSzPts val="2800"/>
              <a:buFont typeface="Gill Sans MT" panose="020B0502020104020203" pitchFamily="34" charset="0"/>
              <a:buChar char="–"/>
            </a:pPr>
            <a:r>
              <a:rPr lang="en-US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Sediment volumes and composition</a:t>
            </a:r>
          </a:p>
          <a:p>
            <a:pPr marL="457200" indent="-457200">
              <a:buSzPts val="2800"/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Input to other studies</a:t>
            </a:r>
          </a:p>
          <a:p>
            <a:pPr marL="1200150" lvl="1" indent="-457200" eaLnBrk="0" hangingPunct="0">
              <a:buSzPts val="2800"/>
              <a:buFont typeface="Gill Sans MT" panose="020B0502020104020203" pitchFamily="34" charset="0"/>
              <a:buChar char="–"/>
            </a:pPr>
            <a:r>
              <a:rPr lang="en-US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Results must inform ecological studies</a:t>
            </a:r>
          </a:p>
          <a:p>
            <a:r>
              <a:rPr lang="en-US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   </a:t>
            </a:r>
          </a:p>
        </p:txBody>
      </p:sp>
      <p:pic>
        <p:nvPicPr>
          <p:cNvPr id="127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80" b="2985"/>
          <a:stretch/>
        </p:blipFill>
        <p:spPr bwMode="auto">
          <a:xfrm>
            <a:off x="9143421" y="21888450"/>
            <a:ext cx="5981798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3776" y="22707761"/>
            <a:ext cx="5549574" cy="5108218"/>
          </a:xfrm>
          <a:prstGeom prst="rect">
            <a:avLst/>
          </a:prstGeom>
        </p:spPr>
      </p:pic>
      <p:grpSp>
        <p:nvGrpSpPr>
          <p:cNvPr id="163" name="Group 1455"/>
          <p:cNvGrpSpPr>
            <a:grpSpLocks/>
          </p:cNvGrpSpPr>
          <p:nvPr/>
        </p:nvGrpSpPr>
        <p:grpSpPr bwMode="auto">
          <a:xfrm>
            <a:off x="1803553" y="4869003"/>
            <a:ext cx="13500100" cy="831850"/>
            <a:chOff x="1651" y="20930"/>
            <a:chExt cx="8128" cy="524"/>
          </a:xfrm>
        </p:grpSpPr>
        <p:sp>
          <p:nvSpPr>
            <p:cNvPr id="164" name="Rectangle 1456"/>
            <p:cNvSpPr>
              <a:spLocks noChangeArrowheads="1"/>
            </p:cNvSpPr>
            <p:nvPr/>
          </p:nvSpPr>
          <p:spPr bwMode="auto">
            <a:xfrm>
              <a:off x="1651" y="20930"/>
              <a:ext cx="8128" cy="524"/>
            </a:xfrm>
            <a:prstGeom prst="rect">
              <a:avLst/>
            </a:prstGeom>
            <a:solidFill>
              <a:srgbClr val="BE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182" tIns="44593" rIns="89182" bIns="44593" anchor="ctr">
              <a:spAutoFit/>
            </a:bodyPr>
            <a:lstStyle/>
            <a:p>
              <a:pPr eaLnBrk="0" hangingPunct="0">
                <a:lnSpc>
                  <a:spcPct val="75000"/>
                </a:lnSpc>
                <a:spcBef>
                  <a:spcPct val="25000"/>
                </a:spcBef>
                <a:spcAft>
                  <a:spcPct val="25000"/>
                </a:spcAft>
              </a:pPr>
              <a:endParaRPr lang="en-US"/>
            </a:p>
          </p:txBody>
        </p:sp>
        <p:sp>
          <p:nvSpPr>
            <p:cNvPr id="165" name="Rectangle 1457"/>
            <p:cNvSpPr>
              <a:spLocks noChangeArrowheads="1"/>
            </p:cNvSpPr>
            <p:nvPr/>
          </p:nvSpPr>
          <p:spPr bwMode="auto">
            <a:xfrm>
              <a:off x="1739" y="21062"/>
              <a:ext cx="7550" cy="275"/>
            </a:xfrm>
            <a:prstGeom prst="rect">
              <a:avLst/>
            </a:prstGeom>
            <a:solidFill>
              <a:srgbClr val="BE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182" tIns="44593" rIns="89182" bIns="44593" anchor="ctr">
              <a:spAutoFit/>
            </a:bodyPr>
            <a:lstStyle/>
            <a:p>
              <a:pPr defTabSz="987425" eaLnBrk="0" hangingPunct="0">
                <a:lnSpc>
                  <a:spcPct val="75000"/>
                </a:lnSpc>
                <a:spcBef>
                  <a:spcPct val="25000"/>
                </a:spcBef>
                <a:spcAft>
                  <a:spcPct val="25000"/>
                </a:spcAft>
              </a:pPr>
              <a:r>
                <a:rPr lang="en-ZA" sz="3000" b="1" i="0" dirty="0">
                  <a:latin typeface="Times New Roman" pitchFamily="18" charset="0"/>
                </a:rPr>
                <a:t>1. </a:t>
              </a:r>
              <a:r>
                <a:rPr lang="en-ZA" sz="30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Problem statement</a:t>
              </a:r>
              <a:endParaRPr lang="en-US" sz="3000" b="1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9" name="Group 2083"/>
          <p:cNvGrpSpPr>
            <a:grpSpLocks/>
          </p:cNvGrpSpPr>
          <p:nvPr/>
        </p:nvGrpSpPr>
        <p:grpSpPr bwMode="auto">
          <a:xfrm>
            <a:off x="1819736" y="33519328"/>
            <a:ext cx="13444077" cy="831850"/>
            <a:chOff x="10545" y="5066"/>
            <a:chExt cx="8301" cy="524"/>
          </a:xfrm>
        </p:grpSpPr>
        <p:sp>
          <p:nvSpPr>
            <p:cNvPr id="170" name="Rectangle 1699"/>
            <p:cNvSpPr>
              <a:spLocks noChangeArrowheads="1"/>
            </p:cNvSpPr>
            <p:nvPr/>
          </p:nvSpPr>
          <p:spPr bwMode="auto">
            <a:xfrm>
              <a:off x="10545" y="5066"/>
              <a:ext cx="8301" cy="524"/>
            </a:xfrm>
            <a:prstGeom prst="rect">
              <a:avLst/>
            </a:prstGeom>
            <a:solidFill>
              <a:srgbClr val="BE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182" tIns="44593" rIns="89182" bIns="44593" anchor="ctr">
              <a:spAutoFit/>
            </a:bodyPr>
            <a:lstStyle/>
            <a:p>
              <a:pPr eaLnBrk="0" hangingPunct="0">
                <a:lnSpc>
                  <a:spcPct val="75000"/>
                </a:lnSpc>
                <a:spcBef>
                  <a:spcPct val="25000"/>
                </a:spcBef>
                <a:spcAft>
                  <a:spcPct val="25000"/>
                </a:spcAft>
              </a:pPr>
              <a:endParaRPr lang="en-US"/>
            </a:p>
          </p:txBody>
        </p:sp>
        <p:sp>
          <p:nvSpPr>
            <p:cNvPr id="171" name="Rectangle 1700"/>
            <p:cNvSpPr>
              <a:spLocks noChangeArrowheads="1"/>
            </p:cNvSpPr>
            <p:nvPr/>
          </p:nvSpPr>
          <p:spPr bwMode="auto">
            <a:xfrm>
              <a:off x="10635" y="5197"/>
              <a:ext cx="7711" cy="275"/>
            </a:xfrm>
            <a:prstGeom prst="rect">
              <a:avLst/>
            </a:prstGeom>
            <a:solidFill>
              <a:srgbClr val="BE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182" tIns="44593" rIns="89182" bIns="44593" anchor="ctr">
              <a:spAutoFit/>
            </a:bodyPr>
            <a:lstStyle/>
            <a:p>
              <a:pPr defTabSz="987425" eaLnBrk="0" hangingPunct="0">
                <a:lnSpc>
                  <a:spcPct val="75000"/>
                </a:lnSpc>
                <a:spcBef>
                  <a:spcPct val="25000"/>
                </a:spcBef>
                <a:spcAft>
                  <a:spcPct val="25000"/>
                </a:spcAft>
              </a:pPr>
              <a:r>
                <a:rPr lang="en-ZA" sz="3000" b="1" i="0" dirty="0">
                  <a:latin typeface="Times New Roman" pitchFamily="18" charset="0"/>
                </a:rPr>
                <a:t>4. </a:t>
              </a:r>
              <a:r>
                <a:rPr lang="en-ZA" sz="3000" b="1" i="0" dirty="0"/>
                <a:t>Pre-processing: Sediment data</a:t>
              </a:r>
              <a:r>
                <a:rPr lang="en-ZA" sz="3000" b="1" i="0" dirty="0">
                  <a:latin typeface="Times New Roman" pitchFamily="18" charset="0"/>
                </a:rPr>
                <a:t> </a:t>
              </a:r>
              <a:endParaRPr lang="en-US" sz="3000" b="1" i="0" dirty="0"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4" name="Table 17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9150736"/>
                  </p:ext>
                </p:extLst>
              </p:nvPr>
            </p:nvGraphicFramePr>
            <p:xfrm>
              <a:off x="18746738" y="6448418"/>
              <a:ext cx="8312251" cy="2626193"/>
            </p:xfrm>
            <a:graphic>
              <a:graphicData uri="http://schemas.openxmlformats.org/drawingml/2006/table">
                <a:tbl>
                  <a:tblPr firstRow="1" firstCol="1" bandRow="1">
                    <a:tableStyleId>{616DA210-FB5B-4158-B5E0-FEB733F419BA}</a:tableStyleId>
                  </a:tblPr>
                  <a:tblGrid>
                    <a:gridCol w="16524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2669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39281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9055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b="1" dirty="0">
                              <a:effectLst/>
                              <a:latin typeface="Gill Sans MT" panose="020B0502020104020203" pitchFamily="34" charset="0"/>
                            </a:rPr>
                            <a:t>Type</a:t>
                          </a:r>
                          <a:endParaRPr lang="en-GB" sz="2800" b="1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b="1" dirty="0">
                              <a:effectLst/>
                              <a:latin typeface="Gill Sans MT" panose="020B0502020104020203" pitchFamily="34" charset="0"/>
                            </a:rPr>
                            <a:t>Size range (mm)</a:t>
                          </a:r>
                          <a:endParaRPr lang="en-GB" sz="2800" b="1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b="1" dirty="0">
                              <a:effectLst/>
                              <a:latin typeface="Gill Sans MT" panose="020B0502020104020203" pitchFamily="34" charset="0"/>
                            </a:rPr>
                            <a:t>% of dry material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ZA" sz="28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800" b="1" i="1">
                                      <a:effectLst/>
                                      <a:latin typeface="Cambria Math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ZA" sz="2800" b="1" i="1">
                                      <a:effectLst/>
                                      <a:latin typeface="Cambria Math"/>
                                    </a:rPr>
                                    <m:t>𝒕𝒚𝒑𝒆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800" b="1" dirty="0">
                              <a:effectLst/>
                              <a:latin typeface="Gill Sans MT" panose="020B0502020104020203" pitchFamily="34" charset="0"/>
                            </a:rPr>
                            <a:t>) </a:t>
                          </a:r>
                          <a:endParaRPr lang="en-GB" sz="2800" b="1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95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b="0" dirty="0">
                              <a:effectLst/>
                              <a:latin typeface="Gill Sans MT" panose="020B0502020104020203" pitchFamily="34" charset="0"/>
                            </a:rPr>
                            <a:t>Gravel</a:t>
                          </a:r>
                          <a:endParaRPr lang="en-GB" sz="2800" b="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dirty="0">
                              <a:effectLst/>
                              <a:latin typeface="Gill Sans MT" panose="020B0502020104020203" pitchFamily="34" charset="0"/>
                            </a:rPr>
                            <a:t>&gt;2.0 to 64.0</a:t>
                          </a:r>
                          <a:endParaRPr lang="en-GB" sz="280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dirty="0">
                              <a:effectLst/>
                              <a:latin typeface="Gill Sans MT" panose="020B0502020104020203" pitchFamily="34" charset="0"/>
                            </a:rPr>
                            <a:t>0.95</a:t>
                          </a:r>
                          <a:endParaRPr lang="en-GB" sz="280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150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b="0" dirty="0">
                              <a:effectLst/>
                              <a:latin typeface="Gill Sans MT" panose="020B0502020104020203" pitchFamily="34" charset="0"/>
                            </a:rPr>
                            <a:t>Sand</a:t>
                          </a:r>
                          <a:endParaRPr lang="en-GB" sz="2800" b="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dirty="0">
                              <a:effectLst/>
                              <a:latin typeface="Gill Sans MT" panose="020B0502020104020203" pitchFamily="34" charset="0"/>
                            </a:rPr>
                            <a:t>&gt;0.0625 to 2.0</a:t>
                          </a:r>
                          <a:endParaRPr lang="en-GB" sz="280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dirty="0">
                              <a:effectLst/>
                              <a:latin typeface="Gill Sans MT" panose="020B0502020104020203" pitchFamily="34" charset="0"/>
                            </a:rPr>
                            <a:t>20.8</a:t>
                          </a:r>
                          <a:endParaRPr lang="en-GB" sz="280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439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b="0" dirty="0">
                              <a:effectLst/>
                              <a:latin typeface="Gill Sans MT" panose="020B0502020104020203" pitchFamily="34" charset="0"/>
                            </a:rPr>
                            <a:t>Silt</a:t>
                          </a:r>
                          <a:endParaRPr lang="en-GB" sz="2800" b="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dirty="0">
                              <a:effectLst/>
                              <a:latin typeface="Gill Sans MT" panose="020B0502020104020203" pitchFamily="34" charset="0"/>
                            </a:rPr>
                            <a:t>&gt;0.00391 to 0.0625</a:t>
                          </a:r>
                          <a:endParaRPr lang="en-GB" sz="280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dirty="0">
                              <a:effectLst/>
                              <a:latin typeface="Gill Sans MT" panose="020B0502020104020203" pitchFamily="34" charset="0"/>
                            </a:rPr>
                            <a:t>66.5</a:t>
                          </a:r>
                          <a:endParaRPr lang="en-GB" sz="280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347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b="0" dirty="0">
                              <a:effectLst/>
                              <a:latin typeface="Gill Sans MT" panose="020B0502020104020203" pitchFamily="34" charset="0"/>
                            </a:rPr>
                            <a:t>Clay</a:t>
                          </a:r>
                          <a:endParaRPr lang="en-GB" sz="2800" b="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dirty="0">
                              <a:effectLst/>
                              <a:latin typeface="Gill Sans MT" panose="020B0502020104020203" pitchFamily="34" charset="0"/>
                            </a:rPr>
                            <a:t>&lt;0.00391</a:t>
                          </a:r>
                          <a:endParaRPr lang="en-GB" sz="280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dirty="0">
                              <a:effectLst/>
                              <a:latin typeface="Gill Sans MT" panose="020B0502020104020203" pitchFamily="34" charset="0"/>
                            </a:rPr>
                            <a:t>11.7</a:t>
                          </a:r>
                          <a:endParaRPr lang="en-GB" sz="280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4" name="Table 17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9150736"/>
                  </p:ext>
                </p:extLst>
              </p:nvPr>
            </p:nvGraphicFramePr>
            <p:xfrm>
              <a:off x="18746738" y="6448418"/>
              <a:ext cx="8312251" cy="2626193"/>
            </p:xfrm>
            <a:graphic>
              <a:graphicData uri="http://schemas.openxmlformats.org/drawingml/2006/table">
                <a:tbl>
                  <a:tblPr firstRow="1" firstCol="1" bandRow="1">
                    <a:tableStyleId>{616DA210-FB5B-4158-B5E0-FEB733F419BA}</a:tableStyleId>
                  </a:tblPr>
                  <a:tblGrid>
                    <a:gridCol w="16524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2669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39281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89255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b="1" dirty="0">
                              <a:effectLst/>
                              <a:latin typeface="Gill Sans MT" panose="020B0502020104020203" pitchFamily="34" charset="0"/>
                            </a:rPr>
                            <a:t>Type</a:t>
                          </a:r>
                          <a:endParaRPr lang="en-GB" sz="2800" b="1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b="1" dirty="0">
                              <a:effectLst/>
                              <a:latin typeface="Gill Sans MT" panose="020B0502020104020203" pitchFamily="34" charset="0"/>
                            </a:rPr>
                            <a:t>Size range (mm)</a:t>
                          </a:r>
                          <a:endParaRPr lang="en-GB" sz="2800" b="1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45063" t="-11565" r="-359" b="-2163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b="0" dirty="0">
                              <a:effectLst/>
                              <a:latin typeface="Gill Sans MT" panose="020B0502020104020203" pitchFamily="34" charset="0"/>
                            </a:rPr>
                            <a:t>Gravel</a:t>
                          </a:r>
                          <a:endParaRPr lang="en-GB" sz="2800" b="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dirty="0">
                              <a:effectLst/>
                              <a:latin typeface="Gill Sans MT" panose="020B0502020104020203" pitchFamily="34" charset="0"/>
                            </a:rPr>
                            <a:t>&gt;</a:t>
                          </a:r>
                          <a:r>
                            <a:rPr lang="en-GB" sz="2800" dirty="0" smtClean="0">
                              <a:effectLst/>
                              <a:latin typeface="Gill Sans MT" panose="020B0502020104020203" pitchFamily="34" charset="0"/>
                            </a:rPr>
                            <a:t>2.0 </a:t>
                          </a:r>
                          <a:r>
                            <a:rPr lang="en-GB" sz="2800" dirty="0">
                              <a:effectLst/>
                              <a:latin typeface="Gill Sans MT" panose="020B0502020104020203" pitchFamily="34" charset="0"/>
                            </a:rPr>
                            <a:t>to 64.0</a:t>
                          </a:r>
                          <a:endParaRPr lang="en-GB" sz="280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dirty="0" smtClean="0">
                              <a:effectLst/>
                              <a:latin typeface="Gill Sans MT" panose="020B0502020104020203" pitchFamily="34" charset="0"/>
                            </a:rPr>
                            <a:t>0.95</a:t>
                          </a:r>
                          <a:endParaRPr lang="en-GB" sz="280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b="0" dirty="0">
                              <a:effectLst/>
                              <a:latin typeface="Gill Sans MT" panose="020B0502020104020203" pitchFamily="34" charset="0"/>
                            </a:rPr>
                            <a:t>Sand</a:t>
                          </a:r>
                          <a:endParaRPr lang="en-GB" sz="2800" b="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dirty="0">
                              <a:effectLst/>
                              <a:latin typeface="Gill Sans MT" panose="020B0502020104020203" pitchFamily="34" charset="0"/>
                            </a:rPr>
                            <a:t>&gt;0.0625 to 2.0</a:t>
                          </a:r>
                          <a:endParaRPr lang="en-GB" sz="280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dirty="0" smtClean="0">
                              <a:effectLst/>
                              <a:latin typeface="Gill Sans MT" panose="020B0502020104020203" pitchFamily="34" charset="0"/>
                            </a:rPr>
                            <a:t>20.8</a:t>
                          </a:r>
                          <a:endParaRPr lang="en-GB" sz="280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b="0" dirty="0">
                              <a:effectLst/>
                              <a:latin typeface="Gill Sans MT" panose="020B0502020104020203" pitchFamily="34" charset="0"/>
                            </a:rPr>
                            <a:t>Silt</a:t>
                          </a:r>
                          <a:endParaRPr lang="en-GB" sz="2800" b="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dirty="0">
                              <a:effectLst/>
                              <a:latin typeface="Gill Sans MT" panose="020B0502020104020203" pitchFamily="34" charset="0"/>
                            </a:rPr>
                            <a:t>&gt;0.00391 to 0.0625</a:t>
                          </a:r>
                          <a:endParaRPr lang="en-GB" sz="280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dirty="0" smtClean="0">
                              <a:effectLst/>
                              <a:latin typeface="Gill Sans MT" panose="020B0502020104020203" pitchFamily="34" charset="0"/>
                            </a:rPr>
                            <a:t>66.5</a:t>
                          </a:r>
                          <a:endParaRPr lang="en-GB" sz="280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347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b="0" dirty="0">
                              <a:effectLst/>
                              <a:latin typeface="Gill Sans MT" panose="020B0502020104020203" pitchFamily="34" charset="0"/>
                            </a:rPr>
                            <a:t>Clay</a:t>
                          </a:r>
                          <a:endParaRPr lang="en-GB" sz="2800" b="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dirty="0">
                              <a:effectLst/>
                              <a:latin typeface="Gill Sans MT" panose="020B0502020104020203" pitchFamily="34" charset="0"/>
                            </a:rPr>
                            <a:t>&lt;0.00391</a:t>
                          </a:r>
                          <a:endParaRPr lang="en-GB" sz="280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:r>
                            <a:rPr lang="en-GB" sz="2800" dirty="0" smtClean="0">
                              <a:effectLst/>
                              <a:latin typeface="Gill Sans MT" panose="020B0502020104020203" pitchFamily="34" charset="0"/>
                            </a:rPr>
                            <a:t>11.7</a:t>
                          </a:r>
                          <a:endParaRPr lang="en-GB" sz="2800" dirty="0">
                            <a:solidFill>
                              <a:srgbClr val="000000"/>
                            </a:solidFill>
                            <a:effectLst/>
                            <a:latin typeface="Gill Sans MT" panose="020B0502020104020203" pitchFamily="34" charset="0"/>
                            <a:ea typeface="Times New Roman"/>
                            <a:cs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5" name="Rectangle 174"/>
          <p:cNvSpPr/>
          <p:nvPr/>
        </p:nvSpPr>
        <p:spPr>
          <a:xfrm>
            <a:off x="1870075" y="34646183"/>
            <a:ext cx="411776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SzPts val="2800"/>
              <a:buFont typeface="Arial" panose="020B0604020202020204" pitchFamily="34" charset="0"/>
              <a:buChar char="•"/>
            </a:pPr>
            <a:r>
              <a:rPr lang="en-ZA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The client provides raw data of sediment compositions at dredge and dump sites</a:t>
            </a:r>
          </a:p>
          <a:p>
            <a:pPr marL="457200" indent="-457200">
              <a:buSzPts val="2800"/>
              <a:buFont typeface="Arial" panose="020B0604020202020204" pitchFamily="34" charset="0"/>
              <a:buChar char="•"/>
            </a:pPr>
            <a:r>
              <a:rPr lang="en-ZA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The data is converted to input for the numerical simulations</a:t>
            </a:r>
          </a:p>
          <a:p>
            <a:pPr marL="457200" indent="-457200">
              <a:buSzPts val="2800"/>
              <a:buFont typeface="Arial" panose="020B0604020202020204" pitchFamily="34" charset="0"/>
              <a:buChar char="•"/>
            </a:pPr>
            <a:r>
              <a:rPr lang="en-ZA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Must comply to project  dredging specifications</a:t>
            </a:r>
          </a:p>
          <a:p>
            <a:pPr>
              <a:buSzPts val="2800"/>
            </a:pPr>
            <a:endParaRPr lang="en-US" sz="2800" i="0" dirty="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176" name="Group 2083"/>
          <p:cNvGrpSpPr>
            <a:grpSpLocks/>
          </p:cNvGrpSpPr>
          <p:nvPr/>
        </p:nvGrpSpPr>
        <p:grpSpPr bwMode="auto">
          <a:xfrm>
            <a:off x="16715607" y="17974531"/>
            <a:ext cx="13500100" cy="831850"/>
            <a:chOff x="10545" y="5066"/>
            <a:chExt cx="8301" cy="524"/>
          </a:xfrm>
        </p:grpSpPr>
        <p:sp>
          <p:nvSpPr>
            <p:cNvPr id="177" name="Rectangle 1699"/>
            <p:cNvSpPr>
              <a:spLocks noChangeArrowheads="1"/>
            </p:cNvSpPr>
            <p:nvPr/>
          </p:nvSpPr>
          <p:spPr bwMode="auto">
            <a:xfrm>
              <a:off x="10545" y="5066"/>
              <a:ext cx="8301" cy="524"/>
            </a:xfrm>
            <a:prstGeom prst="rect">
              <a:avLst/>
            </a:prstGeom>
            <a:solidFill>
              <a:srgbClr val="BE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182" tIns="44593" rIns="89182" bIns="44593" anchor="ctr">
              <a:spAutoFit/>
            </a:bodyPr>
            <a:lstStyle/>
            <a:p>
              <a:pPr eaLnBrk="0" hangingPunct="0">
                <a:lnSpc>
                  <a:spcPct val="75000"/>
                </a:lnSpc>
                <a:spcBef>
                  <a:spcPct val="25000"/>
                </a:spcBef>
                <a:spcAft>
                  <a:spcPct val="25000"/>
                </a:spcAft>
              </a:pPr>
              <a:endParaRPr lang="en-US"/>
            </a:p>
          </p:txBody>
        </p:sp>
        <p:sp>
          <p:nvSpPr>
            <p:cNvPr id="178" name="Rectangle 1700"/>
            <p:cNvSpPr>
              <a:spLocks noChangeArrowheads="1"/>
            </p:cNvSpPr>
            <p:nvPr/>
          </p:nvSpPr>
          <p:spPr bwMode="auto">
            <a:xfrm>
              <a:off x="10635" y="5197"/>
              <a:ext cx="7711" cy="275"/>
            </a:xfrm>
            <a:prstGeom prst="rect">
              <a:avLst/>
            </a:prstGeom>
            <a:solidFill>
              <a:srgbClr val="BE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182" tIns="44593" rIns="89182" bIns="44593" anchor="ctr">
              <a:spAutoFit/>
            </a:bodyPr>
            <a:lstStyle/>
            <a:p>
              <a:pPr defTabSz="987425" eaLnBrk="0" hangingPunct="0">
                <a:lnSpc>
                  <a:spcPct val="75000"/>
                </a:lnSpc>
                <a:spcBef>
                  <a:spcPct val="25000"/>
                </a:spcBef>
                <a:spcAft>
                  <a:spcPct val="25000"/>
                </a:spcAft>
              </a:pPr>
              <a:r>
                <a:rPr lang="en-ZA" sz="3000" b="1" i="0" dirty="0">
                  <a:latin typeface="Times New Roman" pitchFamily="18" charset="0"/>
                </a:rPr>
                <a:t>5. </a:t>
              </a:r>
              <a:r>
                <a:rPr lang="en-ZA" sz="3000" b="1" i="0" dirty="0"/>
                <a:t>Numerical modelling</a:t>
              </a:r>
              <a:endParaRPr lang="en-US" sz="3000" b="1" i="0" dirty="0">
                <a:latin typeface="Times New Roman" pitchFamily="18" charset="0"/>
              </a:endParaRPr>
            </a:p>
          </p:txBody>
        </p:sp>
      </p:grpSp>
      <p:grpSp>
        <p:nvGrpSpPr>
          <p:cNvPr id="181" name="Group 2083"/>
          <p:cNvGrpSpPr>
            <a:grpSpLocks/>
          </p:cNvGrpSpPr>
          <p:nvPr/>
        </p:nvGrpSpPr>
        <p:grpSpPr bwMode="auto">
          <a:xfrm>
            <a:off x="16720520" y="39674958"/>
            <a:ext cx="13500100" cy="831850"/>
            <a:chOff x="10545" y="5066"/>
            <a:chExt cx="8301" cy="524"/>
          </a:xfrm>
        </p:grpSpPr>
        <p:sp>
          <p:nvSpPr>
            <p:cNvPr id="182" name="Rectangle 1699"/>
            <p:cNvSpPr>
              <a:spLocks noChangeArrowheads="1"/>
            </p:cNvSpPr>
            <p:nvPr/>
          </p:nvSpPr>
          <p:spPr bwMode="auto">
            <a:xfrm>
              <a:off x="10545" y="5066"/>
              <a:ext cx="8301" cy="524"/>
            </a:xfrm>
            <a:prstGeom prst="rect">
              <a:avLst/>
            </a:prstGeom>
            <a:solidFill>
              <a:srgbClr val="BE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182" tIns="44593" rIns="89182" bIns="44593" anchor="ctr">
              <a:spAutoFit/>
            </a:bodyPr>
            <a:lstStyle/>
            <a:p>
              <a:pPr eaLnBrk="0" hangingPunct="0">
                <a:lnSpc>
                  <a:spcPct val="75000"/>
                </a:lnSpc>
                <a:spcBef>
                  <a:spcPct val="25000"/>
                </a:spcBef>
                <a:spcAft>
                  <a:spcPct val="25000"/>
                </a:spcAft>
              </a:pPr>
              <a:endParaRPr lang="en-US"/>
            </a:p>
          </p:txBody>
        </p:sp>
        <p:sp>
          <p:nvSpPr>
            <p:cNvPr id="183" name="Rectangle 1700"/>
            <p:cNvSpPr>
              <a:spLocks noChangeArrowheads="1"/>
            </p:cNvSpPr>
            <p:nvPr/>
          </p:nvSpPr>
          <p:spPr bwMode="auto">
            <a:xfrm>
              <a:off x="10635" y="5197"/>
              <a:ext cx="7711" cy="275"/>
            </a:xfrm>
            <a:prstGeom prst="rect">
              <a:avLst/>
            </a:prstGeom>
            <a:solidFill>
              <a:srgbClr val="BE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182" tIns="44593" rIns="89182" bIns="44593" anchor="ctr">
              <a:spAutoFit/>
            </a:bodyPr>
            <a:lstStyle/>
            <a:p>
              <a:pPr defTabSz="987425" eaLnBrk="0" hangingPunct="0">
                <a:lnSpc>
                  <a:spcPct val="75000"/>
                </a:lnSpc>
                <a:spcBef>
                  <a:spcPct val="25000"/>
                </a:spcBef>
                <a:spcAft>
                  <a:spcPct val="25000"/>
                </a:spcAft>
              </a:pPr>
              <a:r>
                <a:rPr lang="en-ZA" sz="3000" b="1" i="0" dirty="0">
                  <a:latin typeface="Times New Roman" pitchFamily="18" charset="0"/>
                </a:rPr>
                <a:t>6. </a:t>
              </a:r>
              <a:r>
                <a:rPr lang="en-ZA" sz="3000" b="1" i="0" dirty="0"/>
                <a:t>Conclusion</a:t>
              </a:r>
              <a:endParaRPr lang="en-US" sz="3000" b="1" i="0" dirty="0">
                <a:latin typeface="Times New Roman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 bwMode="auto">
          <a:xfrm>
            <a:off x="20897850" y="5981700"/>
            <a:ext cx="4895850" cy="40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182" tIns="44593" rIns="89182" bIns="44593" rtlCol="0">
            <a:spAutoFit/>
          </a:bodyPr>
          <a:lstStyle/>
          <a:p>
            <a:pPr algn="just">
              <a:lnSpc>
                <a:spcPct val="85000"/>
              </a:lnSpc>
              <a:spcBef>
                <a:spcPct val="25000"/>
              </a:spcBef>
              <a:spcAft>
                <a:spcPct val="25000"/>
              </a:spcAft>
            </a:pPr>
            <a:r>
              <a:rPr lang="en-ZA" sz="2400" b="1" i="0" dirty="0">
                <a:latin typeface="Gill Sans MT" panose="020B0502020104020203" pitchFamily="34" charset="0"/>
              </a:rPr>
              <a:t>Types of material to be dredged</a:t>
            </a:r>
          </a:p>
        </p:txBody>
      </p:sp>
      <p:sp>
        <p:nvSpPr>
          <p:cNvPr id="80" name="Text Box 974"/>
          <p:cNvSpPr txBox="1">
            <a:spLocks noChangeArrowheads="1"/>
          </p:cNvSpPr>
          <p:nvPr/>
        </p:nvSpPr>
        <p:spPr bwMode="auto">
          <a:xfrm>
            <a:off x="24777291" y="31821665"/>
            <a:ext cx="4869074" cy="45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550" tIns="41275" rIns="82550" bIns="41275">
            <a:spAutoFit/>
          </a:bodyPr>
          <a:lstStyle>
            <a:lvl1pPr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SzPts val="2800"/>
            </a:pPr>
            <a:r>
              <a:rPr lang="en-ZA" sz="2400" b="1" i="0" dirty="0">
                <a:solidFill>
                  <a:srgbClr val="000000"/>
                </a:solidFill>
                <a:latin typeface="Gill Sans MT" panose="020B0502020104020203" pitchFamily="34" charset="0"/>
              </a:rPr>
              <a:t>Bottom stresses over tidal cycle</a:t>
            </a:r>
          </a:p>
        </p:txBody>
      </p:sp>
      <p:sp>
        <p:nvSpPr>
          <p:cNvPr id="81" name="Text Box 974"/>
          <p:cNvSpPr txBox="1">
            <a:spLocks noChangeArrowheads="1"/>
          </p:cNvSpPr>
          <p:nvPr/>
        </p:nvSpPr>
        <p:spPr bwMode="auto">
          <a:xfrm>
            <a:off x="16909143" y="40543683"/>
            <a:ext cx="13188270" cy="1806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550" tIns="41275" rIns="82550" bIns="41275">
            <a:spAutoFit/>
          </a:bodyPr>
          <a:lstStyle>
            <a:lvl1pPr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>
              <a:buSzPts val="2800"/>
              <a:buFont typeface="Arial" panose="020B0604020202020204" pitchFamily="34" charset="0"/>
              <a:buChar char="•"/>
            </a:pPr>
            <a:r>
              <a:rPr lang="en-ZA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Near site dumping allows material to move into the lough</a:t>
            </a:r>
          </a:p>
          <a:p>
            <a:pPr marL="1200150" lvl="1" indent="-457200">
              <a:buSzPts val="2800"/>
              <a:buFont typeface="Gill Sans MT" panose="020B0502020104020203" pitchFamily="34" charset="0"/>
              <a:buChar char="–"/>
            </a:pPr>
            <a:r>
              <a:rPr lang="en-ZA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This is therefore not a feasible option</a:t>
            </a:r>
          </a:p>
          <a:p>
            <a:pPr marL="457200" indent="-457200">
              <a:buSzPts val="2800"/>
              <a:buFont typeface="Arial" panose="020B0604020202020204" pitchFamily="34" charset="0"/>
              <a:buChar char="•"/>
            </a:pPr>
            <a:r>
              <a:rPr lang="en-ZA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Far site allows material to exit the lough</a:t>
            </a:r>
          </a:p>
          <a:p>
            <a:pPr marL="1200150" lvl="1" indent="-457200">
              <a:buSzPts val="2800"/>
              <a:buFont typeface="Gill Sans MT" panose="020B0502020104020203" pitchFamily="34" charset="0"/>
              <a:buChar char="–"/>
            </a:pPr>
            <a:r>
              <a:rPr lang="en-ZA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The dumped material does not affect the </a:t>
            </a:r>
            <a:r>
              <a:rPr lang="en-ZA" sz="2800" i="0" dirty="0" err="1">
                <a:solidFill>
                  <a:srgbClr val="000000"/>
                </a:solidFill>
                <a:latin typeface="Gill Sans MT" panose="020B0502020104020203" pitchFamily="34" charset="0"/>
              </a:rPr>
              <a:t>mariculture</a:t>
            </a:r>
            <a:r>
              <a:rPr lang="en-ZA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 zones</a:t>
            </a:r>
          </a:p>
        </p:txBody>
      </p:sp>
      <p:sp>
        <p:nvSpPr>
          <p:cNvPr id="82" name="TextBox 81"/>
          <p:cNvSpPr txBox="1"/>
          <p:nvPr/>
        </p:nvSpPr>
        <p:spPr bwMode="auto">
          <a:xfrm>
            <a:off x="18097500" y="38084638"/>
            <a:ext cx="4901996" cy="1345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182" tIns="44593" rIns="89182" bIns="44593" rtlCol="0">
            <a:spAutoFit/>
          </a:bodyPr>
          <a:lstStyle/>
          <a:p>
            <a:pPr algn="just">
              <a:lnSpc>
                <a:spcPct val="85000"/>
              </a:lnSpc>
              <a:spcBef>
                <a:spcPct val="25000"/>
              </a:spcBef>
              <a:spcAft>
                <a:spcPct val="25000"/>
              </a:spcAft>
            </a:pPr>
            <a:r>
              <a:rPr lang="en-ZA" sz="2400" b="1" i="0" dirty="0">
                <a:latin typeface="Gill Sans MT" panose="020B0502020104020203" pitchFamily="34" charset="0"/>
              </a:rPr>
              <a:t>Scenario 2: Percentage time that the sediment concentration in bottom layer exceeds 5</a:t>
            </a:r>
            <a:r>
              <a:rPr lang="en-ZA" sz="1800" b="1" i="0" dirty="0">
                <a:latin typeface="Gill Sans MT" panose="020B0502020104020203" pitchFamily="34" charset="0"/>
              </a:rPr>
              <a:t> </a:t>
            </a:r>
            <a:r>
              <a:rPr lang="en-ZA" sz="2400" b="1" i="0" dirty="0">
                <a:latin typeface="Gill Sans MT" panose="020B0502020104020203" pitchFamily="34" charset="0"/>
              </a:rPr>
              <a:t>mg/l over 12 months</a:t>
            </a:r>
          </a:p>
        </p:txBody>
      </p:sp>
      <p:sp>
        <p:nvSpPr>
          <p:cNvPr id="84" name="TextBox 83"/>
          <p:cNvSpPr txBox="1"/>
          <p:nvPr/>
        </p:nvSpPr>
        <p:spPr bwMode="auto">
          <a:xfrm>
            <a:off x="17907000" y="17278350"/>
            <a:ext cx="11544300" cy="40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182" tIns="44593" rIns="89182" bIns="44593" rtlCol="0">
            <a:spAutoFit/>
          </a:bodyPr>
          <a:lstStyle/>
          <a:p>
            <a:pPr algn="just">
              <a:lnSpc>
                <a:spcPct val="85000"/>
              </a:lnSpc>
              <a:spcBef>
                <a:spcPct val="25000"/>
              </a:spcBef>
              <a:spcAft>
                <a:spcPct val="25000"/>
              </a:spcAft>
            </a:pPr>
            <a:r>
              <a:rPr lang="en-ZA" sz="2400" b="1" i="0" dirty="0">
                <a:latin typeface="Gill Sans MT" panose="020B0502020104020203" pitchFamily="34" charset="0"/>
              </a:rPr>
              <a:t>Flow diagram illustrating the process for converting input data to model input</a:t>
            </a:r>
          </a:p>
        </p:txBody>
      </p:sp>
      <p:sp>
        <p:nvSpPr>
          <p:cNvPr id="88" name="Text Box 974"/>
          <p:cNvSpPr txBox="1">
            <a:spLocks noChangeArrowheads="1"/>
          </p:cNvSpPr>
          <p:nvPr/>
        </p:nvSpPr>
        <p:spPr bwMode="auto">
          <a:xfrm>
            <a:off x="11259167" y="27222450"/>
            <a:ext cx="1619250" cy="45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550" tIns="41275" rIns="82550" bIns="41275">
            <a:spAutoFit/>
          </a:bodyPr>
          <a:lstStyle>
            <a:lvl1pPr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SzPts val="2800"/>
            </a:pPr>
            <a:r>
              <a:rPr lang="en-ZA" sz="2400" b="1" i="0" dirty="0">
                <a:solidFill>
                  <a:schemeClr val="bg1"/>
                </a:solidFill>
                <a:latin typeface="Gill Sans MT" panose="020B0502020104020203" pitchFamily="34" charset="0"/>
              </a:rPr>
              <a:t>Location</a:t>
            </a:r>
          </a:p>
        </p:txBody>
      </p:sp>
      <p:sp>
        <p:nvSpPr>
          <p:cNvPr id="89" name="Text Box 974"/>
          <p:cNvSpPr txBox="1">
            <a:spLocks noChangeArrowheads="1"/>
          </p:cNvSpPr>
          <p:nvPr/>
        </p:nvSpPr>
        <p:spPr bwMode="auto">
          <a:xfrm>
            <a:off x="2459294" y="27222450"/>
            <a:ext cx="5353050" cy="45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550" tIns="41275" rIns="82550" bIns="41275">
            <a:spAutoFit/>
          </a:bodyPr>
          <a:lstStyle>
            <a:lvl1pPr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SzPts val="2800"/>
            </a:pPr>
            <a:r>
              <a:rPr lang="en-ZA" sz="2400" b="1" i="0" dirty="0">
                <a:solidFill>
                  <a:schemeClr val="bg1"/>
                </a:solidFill>
                <a:latin typeface="Gill Sans MT" panose="020B0502020104020203" pitchFamily="34" charset="0"/>
              </a:rPr>
              <a:t>Harbour and potential dump sites</a:t>
            </a:r>
          </a:p>
        </p:txBody>
      </p:sp>
      <p:sp>
        <p:nvSpPr>
          <p:cNvPr id="90" name="Text Box 974"/>
          <p:cNvSpPr txBox="1">
            <a:spLocks noChangeArrowheads="1"/>
          </p:cNvSpPr>
          <p:nvPr/>
        </p:nvSpPr>
        <p:spPr bwMode="auto">
          <a:xfrm>
            <a:off x="7239000" y="28289250"/>
            <a:ext cx="4686300" cy="45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550" tIns="41275" rIns="82550" bIns="41275">
            <a:spAutoFit/>
          </a:bodyPr>
          <a:lstStyle>
            <a:lvl1pPr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SzPts val="2800"/>
            </a:pPr>
            <a:r>
              <a:rPr lang="en-ZA" sz="2400" b="1" i="0" dirty="0">
                <a:solidFill>
                  <a:srgbClr val="000000"/>
                </a:solidFill>
                <a:latin typeface="Gill Sans MT" panose="020B0502020104020203" pitchFamily="34" charset="0"/>
              </a:rPr>
              <a:t>Project dredging specifications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74923" y="43152281"/>
            <a:ext cx="3981293" cy="1556226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6909330" y="19006125"/>
            <a:ext cx="13210562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457200" indent="-457200">
              <a:buSzPts val="2800"/>
              <a:buFont typeface="Arial" panose="020B0604020202020204" pitchFamily="34" charset="0"/>
              <a:buChar char="•"/>
            </a:pPr>
            <a:r>
              <a:rPr lang="en-ZA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Hydrodynamic modelling requires bathymetry</a:t>
            </a:r>
          </a:p>
          <a:p>
            <a:pPr marL="457200" indent="-457200">
              <a:buSzPts val="2800"/>
              <a:buFont typeface="Arial" panose="020B0604020202020204" pitchFamily="34" charset="0"/>
              <a:buChar char="•"/>
            </a:pPr>
            <a:r>
              <a:rPr lang="en-ZA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The simulations use two decomposed domains that are interactive </a:t>
            </a:r>
            <a:endParaRPr lang="en-US" sz="2800" i="0" dirty="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16909330" y="24892575"/>
                <a:ext cx="13210562" cy="181588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SzPts val="2800"/>
                  <a:buFont typeface="Arial" panose="020B0604020202020204" pitchFamily="34" charset="0"/>
                  <a:buChar char="•"/>
                </a:pPr>
                <a:r>
                  <a:rPr lang="en-ZA" sz="2800" i="0" dirty="0">
                    <a:solidFill>
                      <a:srgbClr val="000000"/>
                    </a:solidFill>
                    <a:latin typeface="Gill Sans MT" panose="020B0502020104020203" pitchFamily="34" charset="0"/>
                  </a:rPr>
                  <a:t>The composition of clay, silt and sand determines the sediment behaviour</a:t>
                </a:r>
              </a:p>
              <a:p>
                <a:pPr marL="457200" indent="-457200">
                  <a:buSzPts val="2800"/>
                  <a:buFont typeface="Arial" panose="020B0604020202020204" pitchFamily="34" charset="0"/>
                  <a:buChar char="•"/>
                </a:pPr>
                <a:r>
                  <a:rPr lang="en-ZA" sz="2800" i="0" dirty="0">
                    <a:solidFill>
                      <a:srgbClr val="000000"/>
                    </a:solidFill>
                    <a:latin typeface="Gill Sans MT" panose="020B0502020104020203" pitchFamily="34" charset="0"/>
                  </a:rPr>
                  <a:t>Prescribed shear stresses determine when sediment will deposit, erode or remain in suspension</a:t>
                </a:r>
              </a:p>
              <a:p>
                <a:pPr marL="457200" indent="-457200">
                  <a:buSzPts val="2800"/>
                  <a:buFont typeface="Arial" panose="020B0604020202020204" pitchFamily="34" charset="0"/>
                  <a:buChar char="•"/>
                </a:pPr>
                <a:r>
                  <a:rPr lang="en-ZA" sz="2800" i="0" dirty="0">
                    <a:solidFill>
                      <a:srgbClr val="000000"/>
                    </a:solidFill>
                    <a:latin typeface="Gill Sans MT" panose="020B0502020104020203" pitchFamily="34" charset="0"/>
                  </a:rPr>
                  <a:t>Mud will settle down when the bottom shear is less than a specified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ZA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ZA" sz="2800" i="0" dirty="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9330" y="24892575"/>
                <a:ext cx="13210562" cy="1815882"/>
              </a:xfrm>
              <a:prstGeom prst="rect">
                <a:avLst/>
              </a:prstGeom>
              <a:blipFill>
                <a:blip r:embed="rId21"/>
                <a:stretch>
                  <a:fillRect l="-831" t="-3356" b="-8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/>
          <p:cNvSpPr/>
          <p:nvPr/>
        </p:nvSpPr>
        <p:spPr>
          <a:xfrm>
            <a:off x="16909330" y="32703075"/>
            <a:ext cx="13210562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457200" indent="-457200">
              <a:buSzPts val="2800"/>
              <a:buFont typeface="Arial" panose="020B0604020202020204" pitchFamily="34" charset="0"/>
              <a:buChar char="•"/>
            </a:pPr>
            <a:r>
              <a:rPr lang="en-ZA" sz="2800" i="0" dirty="0">
                <a:solidFill>
                  <a:srgbClr val="000000"/>
                </a:solidFill>
                <a:latin typeface="Gill Sans MT" panose="020B0502020104020203" pitchFamily="34" charset="0"/>
              </a:rPr>
              <a:t>Post-processing evaluates the suspended material against a water quality guideline to safeguard </a:t>
            </a:r>
            <a:r>
              <a:rPr lang="en-ZA" sz="2800" i="0" dirty="0" err="1">
                <a:solidFill>
                  <a:srgbClr val="000000"/>
                </a:solidFill>
                <a:latin typeface="Gill Sans MT" panose="020B0502020104020203" pitchFamily="34" charset="0"/>
              </a:rPr>
              <a:t>mariculture</a:t>
            </a:r>
            <a:endParaRPr lang="en-ZA" sz="2800" i="0" dirty="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145000" y="19973090"/>
            <a:ext cx="6208996" cy="4334711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 bwMode="auto">
          <a:xfrm>
            <a:off x="18935700" y="24255186"/>
            <a:ext cx="3943350" cy="403989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9182" tIns="44593" rIns="89182" bIns="44593" rtlCol="0">
            <a:spAutoFit/>
          </a:bodyPr>
          <a:lstStyle/>
          <a:p>
            <a:pPr algn="just">
              <a:lnSpc>
                <a:spcPct val="85000"/>
              </a:lnSpc>
              <a:spcBef>
                <a:spcPct val="25000"/>
              </a:spcBef>
              <a:spcAft>
                <a:spcPct val="25000"/>
              </a:spcAft>
            </a:pPr>
            <a:r>
              <a:rPr lang="en-ZA" sz="2400" b="1" i="0" dirty="0">
                <a:latin typeface="Gill Sans MT" panose="020B0502020104020203" pitchFamily="34" charset="0"/>
              </a:rPr>
              <a:t>Profile of seabed (depth)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3"/>
          <a:srcRect t="5080" b="2642"/>
          <a:stretch/>
        </p:blipFill>
        <p:spPr>
          <a:xfrm>
            <a:off x="23736300" y="20021901"/>
            <a:ext cx="6286499" cy="4152550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 bwMode="auto">
          <a:xfrm>
            <a:off x="24006628" y="24250650"/>
            <a:ext cx="5747657" cy="403989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9182" tIns="44593" rIns="89182" bIns="44593" rtlCol="0">
            <a:spAutoFit/>
          </a:bodyPr>
          <a:lstStyle/>
          <a:p>
            <a:pPr algn="just">
              <a:lnSpc>
                <a:spcPct val="85000"/>
              </a:lnSpc>
              <a:spcBef>
                <a:spcPct val="25000"/>
              </a:spcBef>
              <a:spcAft>
                <a:spcPct val="25000"/>
              </a:spcAft>
            </a:pPr>
            <a:r>
              <a:rPr lang="en-ZA" sz="2400" b="1" i="0" dirty="0">
                <a:latin typeface="Gill Sans MT" panose="020B0502020104020203" pitchFamily="34" charset="0"/>
              </a:rPr>
              <a:t>Grid for domain decomposition CFD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779022" y="33626324"/>
            <a:ext cx="6212176" cy="448351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 bwMode="auto">
          <a:xfrm>
            <a:off x="24650700" y="38084634"/>
            <a:ext cx="4762499" cy="71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182" tIns="44593" rIns="89182" bIns="44593" rtlCol="0">
            <a:spAutoFit/>
          </a:bodyPr>
          <a:lstStyle/>
          <a:p>
            <a:pPr algn="just">
              <a:lnSpc>
                <a:spcPct val="85000"/>
              </a:lnSpc>
              <a:spcBef>
                <a:spcPct val="25000"/>
              </a:spcBef>
              <a:spcAft>
                <a:spcPct val="25000"/>
              </a:spcAft>
            </a:pPr>
            <a:r>
              <a:rPr lang="en-ZA" sz="2400" b="1" i="0" dirty="0">
                <a:latin typeface="Gill Sans MT" panose="020B0502020104020203" pitchFamily="34" charset="0"/>
              </a:rPr>
              <a:t>Scenario 2: Deposition thickness after12 month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259309" y="33895428"/>
            <a:ext cx="5866164" cy="42264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3850600" y="27569563"/>
            <a:ext cx="6070980" cy="35901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20875" y="28829516"/>
            <a:ext cx="12733376" cy="43466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b="10138"/>
          <a:stretch/>
        </p:blipFill>
        <p:spPr>
          <a:xfrm>
            <a:off x="5919401" y="34499131"/>
            <a:ext cx="9419110" cy="78093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141666" y="26746200"/>
            <a:ext cx="6251734" cy="5179705"/>
          </a:xfrm>
          <a:prstGeom prst="rect">
            <a:avLst/>
          </a:prstGeom>
        </p:spPr>
      </p:pic>
      <p:sp>
        <p:nvSpPr>
          <p:cNvPr id="91" name="Text Box 974"/>
          <p:cNvSpPr txBox="1">
            <a:spLocks noChangeArrowheads="1"/>
          </p:cNvSpPr>
          <p:nvPr/>
        </p:nvSpPr>
        <p:spPr bwMode="auto">
          <a:xfrm>
            <a:off x="16859250" y="31823319"/>
            <a:ext cx="6934200" cy="45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550" tIns="41275" rIns="82550" bIns="41275">
            <a:spAutoFit/>
          </a:bodyPr>
          <a:lstStyle>
            <a:lvl1pPr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SzPts val="2800"/>
            </a:pPr>
            <a:r>
              <a:rPr lang="en-ZA" sz="2400" b="1" i="0" dirty="0">
                <a:solidFill>
                  <a:srgbClr val="000000"/>
                </a:solidFill>
                <a:latin typeface="Gill Sans MT" panose="020B0502020104020203" pitchFamily="34" charset="0"/>
              </a:rPr>
              <a:t>Classification of the type of mud to be dredged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6867348" y="9220200"/>
            <a:ext cx="12618720" cy="78867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89182" tIns="44593" rIns="89182" bIns="44593" numCol="1" anchor="t" anchorCtr="0" compatLnSpc="1">
        <a:prstTxWarp prst="textNoShape">
          <a:avLst/>
        </a:prstTxWarp>
        <a:spAutoFit/>
      </a:bodyPr>
      <a:lstStyle>
        <a:defPPr marL="0" marR="0" indent="0" algn="l" defTabSz="987425" rtl="0" eaLnBrk="0" fontAlgn="base" latinLnBrk="0" hangingPunct="0">
          <a:lnSpc>
            <a:spcPct val="75000"/>
          </a:lnSpc>
          <a:spcBef>
            <a:spcPct val="25000"/>
          </a:spcBef>
          <a:spcAft>
            <a:spcPct val="25000"/>
          </a:spcAft>
          <a:buClrTx/>
          <a:buSzTx/>
          <a:buFontTx/>
          <a:buNone/>
          <a:tabLst/>
          <a:defRPr kumimoji="0" lang="en-US" sz="9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89182" tIns="44593" rIns="89182" bIns="44593" numCol="1" anchor="t" anchorCtr="0" compatLnSpc="1">
        <a:prstTxWarp prst="textNoShape">
          <a:avLst/>
        </a:prstTxWarp>
        <a:spAutoFit/>
      </a:bodyPr>
      <a:lstStyle>
        <a:defPPr marL="0" marR="0" indent="0" algn="l" defTabSz="987425" rtl="0" eaLnBrk="0" fontAlgn="base" latinLnBrk="0" hangingPunct="0">
          <a:lnSpc>
            <a:spcPct val="75000"/>
          </a:lnSpc>
          <a:spcBef>
            <a:spcPct val="25000"/>
          </a:spcBef>
          <a:spcAft>
            <a:spcPct val="25000"/>
          </a:spcAft>
          <a:buClrTx/>
          <a:buSzTx/>
          <a:buFontTx/>
          <a:buNone/>
          <a:tabLst/>
          <a:defRPr kumimoji="0" lang="en-US" sz="9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38100" algn="ctr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lIns="89182" tIns="44593" rIns="89182" bIns="44593">
        <a:spAutoFit/>
      </a:bodyPr>
      <a:lstStyle>
        <a:defPPr algn="just">
          <a:lnSpc>
            <a:spcPct val="85000"/>
          </a:lnSpc>
          <a:spcBef>
            <a:spcPct val="25000"/>
          </a:spcBef>
          <a:spcAft>
            <a:spcPct val="25000"/>
          </a:spcAft>
          <a:defRPr sz="2400" b="1" i="0" dirty="0">
            <a:latin typeface="Times New Roman" pitchFamily="18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000000"/>
    </a:accent1>
    <a:accent2>
      <a:srgbClr val="3333CC"/>
    </a:accent2>
    <a:accent3>
      <a:srgbClr val="FFFFFF"/>
    </a:accent3>
    <a:accent4>
      <a:srgbClr val="000000"/>
    </a:accent4>
    <a:accent5>
      <a:srgbClr val="AAAAA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27407</TotalTime>
  <Words>443</Words>
  <Application>Microsoft Office PowerPoint</Application>
  <PresentationFormat>Custom</PresentationFormat>
  <Paragraphs>67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Cambria Math</vt:lpstr>
      <vt:lpstr>Gill Sans MT</vt:lpstr>
      <vt:lpstr>Times New Roman</vt:lpstr>
      <vt:lpstr>Default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Maritz, Milton F &lt;mfmaritz@sun.ac.za&gt;</dc:creator>
  <cp:lastModifiedBy>Smit, AP, Mnr &lt;18183085@sun.ac.za&gt;</cp:lastModifiedBy>
  <cp:revision>760</cp:revision>
  <cp:lastPrinted>2017-11-02T05:35:34Z</cp:lastPrinted>
  <dcterms:created xsi:type="dcterms:W3CDTF">1999-11-25T07:18:44Z</dcterms:created>
  <dcterms:modified xsi:type="dcterms:W3CDTF">2017-11-11T20:51:28Z</dcterms:modified>
</cp:coreProperties>
</file>